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03_0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  <p:sldMasterId id="2147483672" r:id="rId6"/>
  </p:sldMasterIdLst>
  <p:notesMasterIdLst>
    <p:notesMasterId r:id="rId17"/>
  </p:notesMasterIdLst>
  <p:sldIdLst>
    <p:sldId id="256" r:id="rId7"/>
    <p:sldId id="258" r:id="rId8"/>
    <p:sldId id="259" r:id="rId9"/>
    <p:sldId id="292" r:id="rId10"/>
    <p:sldId id="289" r:id="rId11"/>
    <p:sldId id="290" r:id="rId12"/>
    <p:sldId id="291" r:id="rId13"/>
    <p:sldId id="294" r:id="rId14"/>
    <p:sldId id="288" r:id="rId15"/>
    <p:sldId id="260" r:id="rId16"/>
  </p:sldIdLst>
  <p:sldSz cx="18288000" cy="10287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Quicksand Bold" pitchFamily="2" charset="77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026EC9-3EB7-6816-7E7A-F08FD940296B}" name="Bobae Lee" initials="BL" userId="S::bobae.lee@un.org::1d5dd9aa-7bf8-46bb-9dbd-6ad3ddb11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80445-1F69-6E40-A3EC-F050FE31F5D1}" v="1" dt="2025-02-11T11:49:32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694" autoAdjust="0"/>
  </p:normalViewPr>
  <p:slideViewPr>
    <p:cSldViewPr>
      <p:cViewPr varScale="1">
        <p:scale>
          <a:sx n="80" d="100"/>
          <a:sy n="80" d="100"/>
        </p:scale>
        <p:origin x="432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644114-50BD-41C1-A3D2-EE9B7F864620}" authorId="{33026EC9-3EB7-6816-7E7A-F08FD940296B}" status="resolved" created="2024-12-23T11:18:03.20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3" creationId="{00000000-0000-0000-0000-000000000000}"/>
    </ac:deMkLst>
    <p188:txBody>
      <a:bodyPr/>
      <a:lstStyle/>
      <a:p>
        <a:r>
          <a:rPr lang="en-US"/>
          <a:t>Crop to resize the image to delete unnecessary parts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B6338-125D-F946-88E0-EB719E96F972}" type="datetimeFigureOut">
              <a:rPr kumimoji="1" lang="zh-CN" altLang="en-US" smtClean="0"/>
              <a:t>2025/2/11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112A9-C953-C143-81E4-0338A3BE22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690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112A9-C953-C143-81E4-0338A3BE22B7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130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112A9-C953-C143-81E4-0338A3BE22B7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707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2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99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1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91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1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7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6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91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79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49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83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20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4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59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0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1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5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4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30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5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31958C4-F839-87D7-86D0-A0837E652B1D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33973" h="10287000">
                <a:moveTo>
                  <a:pt x="0" y="0"/>
                </a:moveTo>
                <a:lnTo>
                  <a:pt x="18233973" y="0"/>
                </a:lnTo>
                <a:lnTo>
                  <a:pt x="1823397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253DDD57-030A-ACC3-DD45-0417C6DF2C29}"/>
              </a:ext>
            </a:extLst>
          </p:cNvPr>
          <p:cNvGrpSpPr/>
          <p:nvPr userDrawn="1"/>
        </p:nvGrpSpPr>
        <p:grpSpPr>
          <a:xfrm>
            <a:off x="1771079" y="1068551"/>
            <a:ext cx="15050641" cy="8428119"/>
            <a:chOff x="0" y="-9525"/>
            <a:chExt cx="5393810" cy="3020448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10F7C803-6C7C-99A3-75AE-5F19AC6105EA}"/>
                </a:ext>
              </a:extLst>
            </p:cNvPr>
            <p:cNvSpPr/>
            <p:nvPr userDrawn="1"/>
          </p:nvSpPr>
          <p:spPr>
            <a:xfrm>
              <a:off x="0" y="0"/>
              <a:ext cx="5393810" cy="3010923"/>
            </a:xfrm>
            <a:custGeom>
              <a:avLst/>
              <a:gdLst/>
              <a:ahLst/>
              <a:cxnLst/>
              <a:rect l="l" t="t" r="r" b="b"/>
              <a:pathLst>
                <a:path w="5393810" h="3010923">
                  <a:moveTo>
                    <a:pt x="0" y="0"/>
                  </a:moveTo>
                  <a:lnTo>
                    <a:pt x="5393810" y="0"/>
                  </a:lnTo>
                  <a:lnTo>
                    <a:pt x="5393810" y="3010923"/>
                  </a:lnTo>
                  <a:lnTo>
                    <a:pt x="0" y="30109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90E2CAC1-3AF8-BFAC-59E4-2C6286A8DDAC}"/>
                </a:ext>
              </a:extLst>
            </p:cNvPr>
            <p:cNvSpPr txBox="1"/>
            <p:nvPr userDrawn="1"/>
          </p:nvSpPr>
          <p:spPr>
            <a:xfrm>
              <a:off x="0" y="-9525"/>
              <a:ext cx="5393810" cy="3020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94"/>
                </a:lnSpc>
              </a:pPr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31958C4-F839-87D7-86D0-A0837E652B1D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33973" h="10287000">
                <a:moveTo>
                  <a:pt x="0" y="0"/>
                </a:moveTo>
                <a:lnTo>
                  <a:pt x="18233973" y="0"/>
                </a:lnTo>
                <a:lnTo>
                  <a:pt x="1823397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253DDD57-030A-ACC3-DD45-0417C6DF2C29}"/>
              </a:ext>
            </a:extLst>
          </p:cNvPr>
          <p:cNvGrpSpPr/>
          <p:nvPr userDrawn="1"/>
        </p:nvGrpSpPr>
        <p:grpSpPr>
          <a:xfrm>
            <a:off x="1771079" y="1068551"/>
            <a:ext cx="15050641" cy="8428119"/>
            <a:chOff x="0" y="-9525"/>
            <a:chExt cx="5393810" cy="3020448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10F7C803-6C7C-99A3-75AE-5F19AC6105EA}"/>
                </a:ext>
              </a:extLst>
            </p:cNvPr>
            <p:cNvSpPr/>
            <p:nvPr userDrawn="1"/>
          </p:nvSpPr>
          <p:spPr>
            <a:xfrm>
              <a:off x="0" y="0"/>
              <a:ext cx="5393810" cy="3010923"/>
            </a:xfrm>
            <a:custGeom>
              <a:avLst/>
              <a:gdLst/>
              <a:ahLst/>
              <a:cxnLst/>
              <a:rect l="l" t="t" r="r" b="b"/>
              <a:pathLst>
                <a:path w="5393810" h="3010923">
                  <a:moveTo>
                    <a:pt x="0" y="0"/>
                  </a:moveTo>
                  <a:lnTo>
                    <a:pt x="5393810" y="0"/>
                  </a:lnTo>
                  <a:lnTo>
                    <a:pt x="5393810" y="3010923"/>
                  </a:lnTo>
                  <a:lnTo>
                    <a:pt x="0" y="30109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90E2CAC1-3AF8-BFAC-59E4-2C6286A8DDAC}"/>
                </a:ext>
              </a:extLst>
            </p:cNvPr>
            <p:cNvSpPr txBox="1"/>
            <p:nvPr userDrawn="1"/>
          </p:nvSpPr>
          <p:spPr>
            <a:xfrm>
              <a:off x="0" y="-9525"/>
              <a:ext cx="5393810" cy="3020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94"/>
                </a:lnSpc>
              </a:pPr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4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reeform 2">
            <a:extLst>
              <a:ext uri="{FF2B5EF4-FFF2-40B4-BE49-F238E27FC236}">
                <a16:creationId xmlns:a16="http://schemas.microsoft.com/office/drawing/2014/main" id="{A618A995-B023-7E84-40D1-4EA56D001D56}"/>
              </a:ext>
            </a:extLst>
          </p:cNvPr>
          <p:cNvSpPr/>
          <p:nvPr userDrawn="1"/>
        </p:nvSpPr>
        <p:spPr>
          <a:xfrm>
            <a:off x="0" y="0"/>
            <a:ext cx="18590098" cy="981075"/>
          </a:xfrm>
          <a:custGeom>
            <a:avLst/>
            <a:gdLst/>
            <a:ahLst/>
            <a:cxnLst/>
            <a:rect l="l" t="t" r="r" b="b"/>
            <a:pathLst>
              <a:path w="18590098" h="8367957">
                <a:moveTo>
                  <a:pt x="0" y="0"/>
                </a:moveTo>
                <a:lnTo>
                  <a:pt x="18590098" y="0"/>
                </a:lnTo>
                <a:lnTo>
                  <a:pt x="18590098" y="8367957"/>
                </a:lnTo>
                <a:lnTo>
                  <a:pt x="0" y="8367957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C5E10CA2-0BB3-2C54-72AF-3E78C49D7ABD}"/>
              </a:ext>
            </a:extLst>
          </p:cNvPr>
          <p:cNvSpPr/>
          <p:nvPr userDrawn="1"/>
        </p:nvSpPr>
        <p:spPr>
          <a:xfrm>
            <a:off x="-27039" y="9258300"/>
            <a:ext cx="18233973" cy="1028700"/>
          </a:xfrm>
          <a:custGeom>
            <a:avLst/>
            <a:gdLst/>
            <a:ahLst/>
            <a:cxnLst/>
            <a:rect l="l" t="t" r="r" b="b"/>
            <a:pathLst>
              <a:path w="18233973" h="10328462">
                <a:moveTo>
                  <a:pt x="0" y="0"/>
                </a:moveTo>
                <a:lnTo>
                  <a:pt x="18233973" y="0"/>
                </a:lnTo>
                <a:lnTo>
                  <a:pt x="18233973" y="10328462"/>
                </a:lnTo>
                <a:lnTo>
                  <a:pt x="0" y="10328462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 dirty="0"/>
          </a:p>
        </p:txBody>
      </p:sp>
      <p:sp>
        <p:nvSpPr>
          <p:cNvPr id="26" name="Freeform 4">
            <a:extLst>
              <a:ext uri="{FF2B5EF4-FFF2-40B4-BE49-F238E27FC236}">
                <a16:creationId xmlns:a16="http://schemas.microsoft.com/office/drawing/2014/main" id="{30E175B4-BC68-4C86-A727-B3AAF8BE2688}"/>
              </a:ext>
            </a:extLst>
          </p:cNvPr>
          <p:cNvSpPr/>
          <p:nvPr userDrawn="1"/>
        </p:nvSpPr>
        <p:spPr>
          <a:xfrm>
            <a:off x="3830827" y="9258300"/>
            <a:ext cx="14457173" cy="1028700"/>
          </a:xfrm>
          <a:custGeom>
            <a:avLst/>
            <a:gdLst/>
            <a:ahLst/>
            <a:cxnLst/>
            <a:rect l="l" t="t" r="r" b="b"/>
            <a:pathLst>
              <a:path w="14457173" h="1028700">
                <a:moveTo>
                  <a:pt x="0" y="0"/>
                </a:moveTo>
                <a:lnTo>
                  <a:pt x="14457173" y="0"/>
                </a:lnTo>
                <a:lnTo>
                  <a:pt x="1445717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22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250741" y="1911733"/>
            <a:ext cx="3786517" cy="1977534"/>
            <a:chOff x="0" y="0"/>
            <a:chExt cx="5048689" cy="2636712"/>
          </a:xfrm>
        </p:grpSpPr>
        <p:sp>
          <p:nvSpPr>
            <p:cNvPr id="7" name="Freeform 7"/>
            <p:cNvSpPr/>
            <p:nvPr/>
          </p:nvSpPr>
          <p:spPr>
            <a:xfrm>
              <a:off x="0" y="173113"/>
              <a:ext cx="2392104" cy="2345084"/>
            </a:xfrm>
            <a:custGeom>
              <a:avLst/>
              <a:gdLst/>
              <a:ahLst/>
              <a:cxnLst/>
              <a:rect l="l" t="t" r="r" b="b"/>
              <a:pathLst>
                <a:path w="2392104" h="2345084">
                  <a:moveTo>
                    <a:pt x="0" y="0"/>
                  </a:moveTo>
                  <a:lnTo>
                    <a:pt x="2392104" y="0"/>
                  </a:lnTo>
                  <a:lnTo>
                    <a:pt x="2392104" y="2345084"/>
                  </a:lnTo>
                  <a:lnTo>
                    <a:pt x="0" y="2345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8" name="Freeform 8"/>
            <p:cNvSpPr/>
            <p:nvPr/>
          </p:nvSpPr>
          <p:spPr>
            <a:xfrm>
              <a:off x="3123950" y="0"/>
              <a:ext cx="1924739" cy="2636712"/>
            </a:xfrm>
            <a:custGeom>
              <a:avLst/>
              <a:gdLst/>
              <a:ahLst/>
              <a:cxnLst/>
              <a:rect l="l" t="t" r="r" b="b"/>
              <a:pathLst>
                <a:path w="1924739" h="2636712">
                  <a:moveTo>
                    <a:pt x="0" y="0"/>
                  </a:moveTo>
                  <a:lnTo>
                    <a:pt x="1924739" y="0"/>
                  </a:lnTo>
                  <a:lnTo>
                    <a:pt x="1924739" y="2636712"/>
                  </a:lnTo>
                  <a:lnTo>
                    <a:pt x="0" y="2636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658359" y="4255027"/>
            <a:ext cx="10971281" cy="903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4"/>
              </a:lnSpc>
              <a:spcBef>
                <a:spcPct val="0"/>
              </a:spcBef>
            </a:pPr>
            <a:r>
              <a:rPr lang="en-US" sz="5295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Navigating Through A Webinar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95256" y="5524500"/>
            <a:ext cx="9796897" cy="1985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4"/>
              </a:lnSpc>
            </a:pPr>
            <a:r>
              <a:rPr lang="en-US" sz="3795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Technical Guideline </a:t>
            </a:r>
          </a:p>
          <a:p>
            <a:pPr algn="ctr">
              <a:lnSpc>
                <a:spcPts val="5314"/>
              </a:lnSpc>
            </a:pPr>
            <a:r>
              <a:rPr lang="en-US" sz="3795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for </a:t>
            </a:r>
            <a:r>
              <a:rPr lang="en-US" altLang="zh-CN" sz="3795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Monitoring the Transformative Commitments of the New Urban Agenda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97503" y="1241334"/>
            <a:ext cx="8787156" cy="626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US" sz="3795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HOW TO PARTICIPATE (audience)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7502" y="2019300"/>
            <a:ext cx="13920919" cy="1140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5"/>
              </a:lnSpc>
            </a:pPr>
            <a:r>
              <a:rPr lang="en-US" sz="27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1. Go to </a:t>
            </a:r>
            <a:r>
              <a:rPr lang="en-US" sz="27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  <a:hlinkClick r:id="rId2"/>
              </a:rPr>
              <a:t>www.menti.com</a:t>
            </a:r>
            <a:r>
              <a:rPr lang="en-US" sz="27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and enter the code provided in the text field, or scan the QR code.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83920" y="3162300"/>
            <a:ext cx="3758802" cy="2949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75"/>
              </a:lnSpc>
            </a:pPr>
            <a:r>
              <a:rPr lang="en-US" sz="27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3. The questions will appear on your screen. Simply answer the questions and click “Submit”.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69E16AE8-9137-67D9-7E4C-8A9822C25D05}"/>
              </a:ext>
            </a:extLst>
          </p:cNvPr>
          <p:cNvSpPr txBox="1"/>
          <p:nvPr/>
        </p:nvSpPr>
        <p:spPr>
          <a:xfrm>
            <a:off x="1297502" y="3238500"/>
            <a:ext cx="13920919" cy="538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5"/>
              </a:lnSpc>
            </a:pPr>
            <a:r>
              <a:rPr lang="en-US" sz="2799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Click Submit. </a:t>
            </a:r>
          </a:p>
        </p:txBody>
      </p:sp>
      <p:grpSp>
        <p:nvGrpSpPr>
          <p:cNvPr id="12" name="Google Shape;167;p12">
            <a:extLst>
              <a:ext uri="{FF2B5EF4-FFF2-40B4-BE49-F238E27FC236}">
                <a16:creationId xmlns:a16="http://schemas.microsoft.com/office/drawing/2014/main" id="{0253ADE5-29C7-24EB-007D-E9B450DFEB19}"/>
              </a:ext>
            </a:extLst>
          </p:cNvPr>
          <p:cNvGrpSpPr/>
          <p:nvPr/>
        </p:nvGrpSpPr>
        <p:grpSpPr>
          <a:xfrm>
            <a:off x="2866486" y="2781300"/>
            <a:ext cx="11810802" cy="5123881"/>
            <a:chOff x="862286" y="967405"/>
            <a:chExt cx="6913659" cy="2888645"/>
          </a:xfrm>
        </p:grpSpPr>
        <p:pic>
          <p:nvPicPr>
            <p:cNvPr id="13" name="Google Shape;168;p12">
              <a:extLst>
                <a:ext uri="{FF2B5EF4-FFF2-40B4-BE49-F238E27FC236}">
                  <a16:creationId xmlns:a16="http://schemas.microsoft.com/office/drawing/2014/main" id="{CD5AC1FA-DF31-14BB-7601-5310417DC6A2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05776" y="1014136"/>
              <a:ext cx="1658954" cy="2841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69;p12">
              <a:extLst>
                <a:ext uri="{FF2B5EF4-FFF2-40B4-BE49-F238E27FC236}">
                  <a16:creationId xmlns:a16="http://schemas.microsoft.com/office/drawing/2014/main" id="{3525C8DC-115D-5B66-28C3-99698479BE81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9415" y="967405"/>
              <a:ext cx="1566530" cy="288864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" name="Google Shape;170;p12">
              <a:extLst>
                <a:ext uri="{FF2B5EF4-FFF2-40B4-BE49-F238E27FC236}">
                  <a16:creationId xmlns:a16="http://schemas.microsoft.com/office/drawing/2014/main" id="{3FACE7B7-B657-4005-3B44-2CD357177F13}"/>
                </a:ext>
              </a:extLst>
            </p:cNvPr>
            <p:cNvCxnSpPr/>
            <p:nvPr/>
          </p:nvCxnSpPr>
          <p:spPr>
            <a:xfrm rot="10800000" flipH="1">
              <a:off x="862286" y="2160593"/>
              <a:ext cx="1280700" cy="105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6" name="Google Shape;171;p12">
              <a:extLst>
                <a:ext uri="{FF2B5EF4-FFF2-40B4-BE49-F238E27FC236}">
                  <a16:creationId xmlns:a16="http://schemas.microsoft.com/office/drawing/2014/main" id="{338A50DF-8DF6-C611-239D-CBFF4A36CDAE}"/>
                </a:ext>
              </a:extLst>
            </p:cNvPr>
            <p:cNvCxnSpPr/>
            <p:nvPr/>
          </p:nvCxnSpPr>
          <p:spPr>
            <a:xfrm rot="10800000" flipH="1">
              <a:off x="5181823" y="2886346"/>
              <a:ext cx="1280700" cy="105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17" name="TextBox 8">
            <a:extLst>
              <a:ext uri="{FF2B5EF4-FFF2-40B4-BE49-F238E27FC236}">
                <a16:creationId xmlns:a16="http://schemas.microsoft.com/office/drawing/2014/main" id="{AABD0629-5AC4-3168-D77E-38722D75F35B}"/>
              </a:ext>
            </a:extLst>
          </p:cNvPr>
          <p:cNvSpPr txBox="1"/>
          <p:nvPr/>
        </p:nvSpPr>
        <p:spPr>
          <a:xfrm>
            <a:off x="1295400" y="7812547"/>
            <a:ext cx="11837259" cy="1140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5"/>
              </a:lnSpc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🌟</a:t>
            </a:r>
            <a:r>
              <a:rPr lang="zh-CN" alt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For this webinar, click the link in the Zoom chat box to be redirected to</a:t>
            </a:r>
            <a:r>
              <a:rPr lang="zh-CN" altLang="en-US" sz="2600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Mentimeter</a:t>
            </a:r>
            <a:r>
              <a:rPr lang="en-US" sz="2600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71;p2">
            <a:extLst>
              <a:ext uri="{FF2B5EF4-FFF2-40B4-BE49-F238E27FC236}">
                <a16:creationId xmlns:a16="http://schemas.microsoft.com/office/drawing/2014/main" id="{2521D994-67F6-39FA-0E45-DF2C6C4D5E0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50781" y="2962274"/>
            <a:ext cx="8386435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005F095-8610-5D6F-E65E-DE8AA0F78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707" y="7537616"/>
            <a:ext cx="14547293" cy="104167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88179" y="1351657"/>
            <a:ext cx="9656021" cy="626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US" sz="3795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Get familiar with Zoom interface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44CDD2B9-0436-DF66-13E9-A6B93E41C8D9}"/>
              </a:ext>
            </a:extLst>
          </p:cNvPr>
          <p:cNvSpPr txBox="1"/>
          <p:nvPr/>
        </p:nvSpPr>
        <p:spPr>
          <a:xfrm>
            <a:off x="10597258" y="2423051"/>
            <a:ext cx="315157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3. Click Chat to view the Chat Window and text speakers or other participants.</a:t>
            </a:r>
            <a:endParaRPr lang="en-US" sz="2800" b="1" dirty="0">
              <a:solidFill>
                <a:srgbClr val="FF000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5BAF1479-98AB-C7A7-74E2-14B680A0B4ED}"/>
              </a:ext>
            </a:extLst>
          </p:cNvPr>
          <p:cNvSpPr txBox="1"/>
          <p:nvPr/>
        </p:nvSpPr>
        <p:spPr>
          <a:xfrm>
            <a:off x="1633845" y="3596157"/>
            <a:ext cx="3655257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1. Click the Mute/Unmute button to mute or use your microphone.</a:t>
            </a:r>
            <a:endParaRPr lang="en-US" sz="2800" b="1" dirty="0">
              <a:solidFill>
                <a:srgbClr val="FF000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BE4CD6CB-303F-4454-FB6E-283ECD538E88}"/>
              </a:ext>
            </a:extLst>
          </p:cNvPr>
          <p:cNvSpPr txBox="1"/>
          <p:nvPr/>
        </p:nvSpPr>
        <p:spPr>
          <a:xfrm>
            <a:off x="5863114" y="4039433"/>
            <a:ext cx="3655257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Click the Start/Stop Video bottom to transmit/ hide yourself.</a:t>
            </a:r>
            <a:endParaRPr lang="en-US" sz="2800" b="1" dirty="0">
              <a:solidFill>
                <a:srgbClr val="FF000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pic>
        <p:nvPicPr>
          <p:cNvPr id="38" name="图形 37" descr="箭头轻微弯曲">
            <a:extLst>
              <a:ext uri="{FF2B5EF4-FFF2-40B4-BE49-F238E27FC236}">
                <a16:creationId xmlns:a16="http://schemas.microsoft.com/office/drawing/2014/main" id="{32626FB8-9DA7-5BB5-E06A-4D4BC1083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606786">
            <a:off x="4839707" y="6364453"/>
            <a:ext cx="1695488" cy="703957"/>
          </a:xfrm>
          <a:prstGeom prst="rect">
            <a:avLst/>
          </a:prstGeom>
        </p:spPr>
      </p:pic>
      <p:pic>
        <p:nvPicPr>
          <p:cNvPr id="3" name="图形 2" descr="箭头轻微弯曲">
            <a:extLst>
              <a:ext uri="{FF2B5EF4-FFF2-40B4-BE49-F238E27FC236}">
                <a16:creationId xmlns:a16="http://schemas.microsoft.com/office/drawing/2014/main" id="{64E600A4-10AC-15A6-096E-D726D280D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91324">
            <a:off x="7493969" y="5641049"/>
            <a:ext cx="4394189" cy="703957"/>
          </a:xfrm>
          <a:prstGeom prst="rect">
            <a:avLst/>
          </a:prstGeom>
        </p:spPr>
      </p:pic>
      <p:pic>
        <p:nvPicPr>
          <p:cNvPr id="6" name="图形 5" descr="箭头轻微弯曲">
            <a:extLst>
              <a:ext uri="{FF2B5EF4-FFF2-40B4-BE49-F238E27FC236}">
                <a16:creationId xmlns:a16="http://schemas.microsoft.com/office/drawing/2014/main" id="{3B04E580-C349-4694-889F-06DFCA88B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2929317" y="6140755"/>
            <a:ext cx="2154436" cy="703957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6CF9C9B9-00CE-F54D-3B05-4A021A96C5FE}"/>
              </a:ext>
            </a:extLst>
          </p:cNvPr>
          <p:cNvSpPr txBox="1"/>
          <p:nvPr/>
        </p:nvSpPr>
        <p:spPr>
          <a:xfrm>
            <a:off x="12509013" y="5295900"/>
            <a:ext cx="50292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4. Click here to react, including raise hand, clap, thumbs up, </a:t>
            </a:r>
            <a:r>
              <a:rPr lang="en-US" altLang="zh-CN" sz="2800" b="1" dirty="0" err="1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ect</a:t>
            </a:r>
            <a:r>
              <a:rPr lang="en-US" altLang="zh-CN" sz="2800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  <p:pic>
        <p:nvPicPr>
          <p:cNvPr id="4" name="图形 3" descr="箭头轻微弯曲">
            <a:extLst>
              <a:ext uri="{FF2B5EF4-FFF2-40B4-BE49-F238E27FC236}">
                <a16:creationId xmlns:a16="http://schemas.microsoft.com/office/drawing/2014/main" id="{ECB369CB-F77D-40A1-AF10-4AEB04EB5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717695">
            <a:off x="9190203" y="6212507"/>
            <a:ext cx="3439788" cy="703957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005F095-8610-5D6F-E65E-DE8AA0F78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387" y="2243869"/>
            <a:ext cx="3093951" cy="69382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88179" y="1351657"/>
            <a:ext cx="9656021" cy="626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14"/>
              </a:lnSpc>
              <a:spcBef>
                <a:spcPct val="0"/>
              </a:spcBef>
            </a:pPr>
            <a:r>
              <a:rPr lang="en-US" sz="3795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Get familiar with Zoom interface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44CDD2B9-0436-DF66-13E9-A6B93E41C8D9}"/>
              </a:ext>
            </a:extLst>
          </p:cNvPr>
          <p:cNvSpPr txBox="1"/>
          <p:nvPr/>
        </p:nvSpPr>
        <p:spPr>
          <a:xfrm>
            <a:off x="8444672" y="2480386"/>
            <a:ext cx="5744538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5. Click here to change the Participants view to Speaker or Gallery View, and enter or exit the full screen mode.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1759ACE9-8ABB-0D21-36F4-3200CE0A51F9}"/>
              </a:ext>
            </a:extLst>
          </p:cNvPr>
          <p:cNvSpPr txBox="1"/>
          <p:nvPr/>
        </p:nvSpPr>
        <p:spPr>
          <a:xfrm>
            <a:off x="8502824" y="6631977"/>
            <a:ext cx="5628234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6. </a:t>
            </a:r>
            <a:r>
              <a:rPr lang="en-US" altLang="zh-CN" sz="2800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Type inside the text box and press Enter or the paper plan icon to send a text to everyone</a:t>
            </a:r>
            <a:r>
              <a:rPr lang="en-US" sz="2800" b="1" dirty="0">
                <a:solidFill>
                  <a:srgbClr val="FF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  <p:pic>
        <p:nvPicPr>
          <p:cNvPr id="2" name="图形 1" descr="直箭头">
            <a:extLst>
              <a:ext uri="{FF2B5EF4-FFF2-40B4-BE49-F238E27FC236}">
                <a16:creationId xmlns:a16="http://schemas.microsoft.com/office/drawing/2014/main" id="{74475D2E-104F-55F3-268F-666A350B0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6876" y="2049499"/>
            <a:ext cx="914400" cy="914400"/>
          </a:xfrm>
          <a:prstGeom prst="rect">
            <a:avLst/>
          </a:prstGeom>
        </p:spPr>
      </p:pic>
      <p:pic>
        <p:nvPicPr>
          <p:cNvPr id="4" name="图形 3" descr="直箭头">
            <a:extLst>
              <a:ext uri="{FF2B5EF4-FFF2-40B4-BE49-F238E27FC236}">
                <a16:creationId xmlns:a16="http://schemas.microsoft.com/office/drawing/2014/main" id="{410DE926-0CE2-5F15-D632-CF68D23B3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7403" y="74674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8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88179" y="1351657"/>
            <a:ext cx="8587673" cy="2050664"/>
            <a:chOff x="0" y="-76200"/>
            <a:chExt cx="11450231" cy="2734218"/>
          </a:xfrm>
        </p:grpSpPr>
        <p:sp>
          <p:nvSpPr>
            <p:cNvPr id="8" name="TextBox 8"/>
            <p:cNvSpPr txBox="1"/>
            <p:nvPr/>
          </p:nvSpPr>
          <p:spPr>
            <a:xfrm>
              <a:off x="0" y="-76200"/>
              <a:ext cx="9140190" cy="836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14"/>
                </a:lnSpc>
                <a:spcBef>
                  <a:spcPct val="0"/>
                </a:spcBef>
              </a:pPr>
              <a:r>
                <a:rPr lang="en-US" sz="3795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HOW TO RENAME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36747"/>
              <a:ext cx="11450231" cy="15212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675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1. Click on the “Participants” icon in the Zoom toolbar.</a:t>
              </a:r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2ED871BB-D50C-30EB-8DC4-0E486A02E75A}"/>
              </a:ext>
            </a:extLst>
          </p:cNvPr>
          <p:cNvSpPr txBox="1"/>
          <p:nvPr/>
        </p:nvSpPr>
        <p:spPr>
          <a:xfrm>
            <a:off x="1088179" y="5614201"/>
            <a:ext cx="8359072" cy="11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75"/>
              </a:lnSpc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3. Enter a new name and click “Rename” to save it for that meeting.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840EAE0-AD82-E780-5A87-5086974DB313}"/>
              </a:ext>
            </a:extLst>
          </p:cNvPr>
          <p:cNvSpPr txBox="1"/>
          <p:nvPr/>
        </p:nvSpPr>
        <p:spPr>
          <a:xfrm>
            <a:off x="1088180" y="3943557"/>
            <a:ext cx="8587672" cy="11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75"/>
              </a:lnSpc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In the </a:t>
            </a:r>
            <a:r>
              <a:rPr lang="en-US" sz="28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Participants</a:t>
            </a: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window, next to your name, click “More” and choose “Rename”.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901A6CDC-72DA-C69E-C6ED-8BB35988093C}"/>
              </a:ext>
            </a:extLst>
          </p:cNvPr>
          <p:cNvSpPr txBox="1"/>
          <p:nvPr/>
        </p:nvSpPr>
        <p:spPr>
          <a:xfrm>
            <a:off x="1088180" y="7284845"/>
            <a:ext cx="8587672" cy="11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75"/>
              </a:lnSpc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4. You will see the new name showing in the Participants window.</a:t>
            </a:r>
          </a:p>
        </p:txBody>
      </p:sp>
      <p:pic>
        <p:nvPicPr>
          <p:cNvPr id="19" name="Google Shape;145;p9">
            <a:extLst>
              <a:ext uri="{FF2B5EF4-FFF2-40B4-BE49-F238E27FC236}">
                <a16:creationId xmlns:a16="http://schemas.microsoft.com/office/drawing/2014/main" id="{982908A4-D7D4-DA7F-F000-39DA9402785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6774" y="3260468"/>
            <a:ext cx="5118359" cy="2035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46;p9">
            <a:extLst>
              <a:ext uri="{FF2B5EF4-FFF2-40B4-BE49-F238E27FC236}">
                <a16:creationId xmlns:a16="http://schemas.microsoft.com/office/drawing/2014/main" id="{31A35E19-29D8-7C77-1198-9795DF0C37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0709" y="1866900"/>
            <a:ext cx="3065492" cy="96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47;p9">
            <a:extLst>
              <a:ext uri="{FF2B5EF4-FFF2-40B4-BE49-F238E27FC236}">
                <a16:creationId xmlns:a16="http://schemas.microsoft.com/office/drawing/2014/main" id="{EE205556-A14D-A759-413A-81F9391301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0206" y="5986192"/>
            <a:ext cx="4230503" cy="1824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04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88178" y="1351657"/>
            <a:ext cx="10844557" cy="7601843"/>
            <a:chOff x="-1" y="-76200"/>
            <a:chExt cx="14459409" cy="10135790"/>
          </a:xfrm>
        </p:grpSpPr>
        <p:sp>
          <p:nvSpPr>
            <p:cNvPr id="8" name="TextBox 8"/>
            <p:cNvSpPr txBox="1"/>
            <p:nvPr/>
          </p:nvSpPr>
          <p:spPr>
            <a:xfrm>
              <a:off x="0" y="-76200"/>
              <a:ext cx="9140190" cy="836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14"/>
                </a:lnSpc>
                <a:spcBef>
                  <a:spcPct val="0"/>
                </a:spcBef>
              </a:pPr>
              <a:r>
                <a:rPr lang="en-US" sz="3795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HOW TO RAISE HAND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1" y="732488"/>
              <a:ext cx="14459409" cy="709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675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1. Click on the “Reactions” section at the bottom of your screen.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8156" y="7742887"/>
              <a:ext cx="8631652" cy="23167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675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3. Your hand is now raised, which means that the hosts and other participants will see that you have something to say.</a:t>
              </a:r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2ED871BB-D50C-30EB-8DC4-0E486A02E75A}"/>
              </a:ext>
            </a:extLst>
          </p:cNvPr>
          <p:cNvSpPr txBox="1"/>
          <p:nvPr/>
        </p:nvSpPr>
        <p:spPr>
          <a:xfrm>
            <a:off x="1165928" y="4724492"/>
            <a:ext cx="13764312" cy="538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75"/>
              </a:lnSpc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Click on the small icon in the shape of a hand, labeled “Raise Hand.”</a:t>
            </a:r>
          </a:p>
        </p:txBody>
      </p:sp>
      <p:pic>
        <p:nvPicPr>
          <p:cNvPr id="13" name="Google Shape;86;p4">
            <a:extLst>
              <a:ext uri="{FF2B5EF4-FFF2-40B4-BE49-F238E27FC236}">
                <a16:creationId xmlns:a16="http://schemas.microsoft.com/office/drawing/2014/main" id="{EDA5A1AD-534B-004C-F5B9-55CBC841BC18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558" y="2728981"/>
            <a:ext cx="5562600" cy="202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7;p4">
            <a:extLst>
              <a:ext uri="{FF2B5EF4-FFF2-40B4-BE49-F238E27FC236}">
                <a16:creationId xmlns:a16="http://schemas.microsoft.com/office/drawing/2014/main" id="{338A1D19-74A6-CB79-402D-6A6E7D840BF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558" y="5312364"/>
            <a:ext cx="5562600" cy="199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8;p4">
            <a:extLst>
              <a:ext uri="{FF2B5EF4-FFF2-40B4-BE49-F238E27FC236}">
                <a16:creationId xmlns:a16="http://schemas.microsoft.com/office/drawing/2014/main" id="{AED84E5D-B760-1C26-615E-C892E1910C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270" y="5676900"/>
            <a:ext cx="6045970" cy="32550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D3ADAC0D-854C-0E12-FE3B-24C580087FBB}"/>
              </a:ext>
            </a:extLst>
          </p:cNvPr>
          <p:cNvSpPr txBox="1"/>
          <p:nvPr/>
        </p:nvSpPr>
        <p:spPr>
          <a:xfrm>
            <a:off x="12791320" y="2222757"/>
            <a:ext cx="4654245" cy="2340256"/>
          </a:xfrm>
          <a:prstGeom prst="rect">
            <a:avLst/>
          </a:prstGeom>
          <a:ln w="120650" cap="rnd" cmpd="thickThin">
            <a:solidFill>
              <a:srgbClr val="FF0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75"/>
              </a:lnSpc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 Short Cut</a:t>
            </a:r>
          </a:p>
          <a:p>
            <a:pPr algn="l">
              <a:lnSpc>
                <a:spcPts val="4675"/>
              </a:lnSpc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 </a:t>
            </a:r>
            <a:r>
              <a:rPr lang="en-US" sz="2600" b="1" u="sng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Windows: </a:t>
            </a: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press </a:t>
            </a:r>
            <a:r>
              <a:rPr lang="en-US" sz="2600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Alt+Y</a:t>
            </a: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to</a:t>
            </a:r>
          </a:p>
          <a:p>
            <a:pPr algn="l">
              <a:lnSpc>
                <a:spcPts val="4675"/>
              </a:lnSpc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 raise or lower your hand.</a:t>
            </a:r>
          </a:p>
          <a:p>
            <a:pPr algn="l">
              <a:lnSpc>
                <a:spcPts val="4675"/>
              </a:lnSpc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  </a:t>
            </a:r>
            <a:r>
              <a:rPr lang="en-US" sz="2600" b="1" u="sng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Mac: </a:t>
            </a: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press Option/Alt + Y.</a:t>
            </a:r>
          </a:p>
        </p:txBody>
      </p:sp>
    </p:spTree>
    <p:extLst>
      <p:ext uri="{BB962C8B-B14F-4D97-AF65-F5344CB8AC3E}">
        <p14:creationId xmlns:p14="http://schemas.microsoft.com/office/powerpoint/2010/main" val="90067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65319" y="1351657"/>
            <a:ext cx="10646621" cy="1434467"/>
            <a:chOff x="-30480" y="-76200"/>
            <a:chExt cx="14195495" cy="1912623"/>
          </a:xfrm>
        </p:grpSpPr>
        <p:sp>
          <p:nvSpPr>
            <p:cNvPr id="8" name="TextBox 8"/>
            <p:cNvSpPr txBox="1"/>
            <p:nvPr/>
          </p:nvSpPr>
          <p:spPr>
            <a:xfrm>
              <a:off x="0" y="-76200"/>
              <a:ext cx="9140190" cy="836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14"/>
                </a:lnSpc>
                <a:spcBef>
                  <a:spcPct val="0"/>
                </a:spcBef>
              </a:pPr>
              <a:r>
                <a:rPr lang="en-US" sz="3795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HOW TO Mute Yourself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0480" y="1118791"/>
              <a:ext cx="14195495" cy="7176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675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1. Find the Audio icon at the bottom of the interface.</a:t>
              </a:r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2ED871BB-D50C-30EB-8DC4-0E486A02E75A}"/>
              </a:ext>
            </a:extLst>
          </p:cNvPr>
          <p:cNvSpPr txBox="1"/>
          <p:nvPr/>
        </p:nvSpPr>
        <p:spPr>
          <a:xfrm>
            <a:off x="1088179" y="7011973"/>
            <a:ext cx="8359072" cy="53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75"/>
              </a:lnSpc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3. Click again to unmute yourself.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840EAE0-AD82-E780-5A87-5086974DB313}"/>
              </a:ext>
            </a:extLst>
          </p:cNvPr>
          <p:cNvSpPr txBox="1"/>
          <p:nvPr/>
        </p:nvSpPr>
        <p:spPr>
          <a:xfrm>
            <a:off x="1088179" y="4610100"/>
            <a:ext cx="8587672" cy="53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75"/>
              </a:lnSpc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Click it to mute yourself.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6F6A60-A64B-D72C-D25A-E02DE45B9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09900"/>
            <a:ext cx="11009295" cy="12914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E6AC11B-0D76-7507-5F26-914C7FAF3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5372100"/>
            <a:ext cx="1981200" cy="130797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5F8166-C1D3-0355-554B-C968E6281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7684485"/>
            <a:ext cx="2061053" cy="1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5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65319" y="1351657"/>
            <a:ext cx="13717481" cy="1434467"/>
            <a:chOff x="-30480" y="-76200"/>
            <a:chExt cx="14195495" cy="1912623"/>
          </a:xfrm>
        </p:grpSpPr>
        <p:sp>
          <p:nvSpPr>
            <p:cNvPr id="8" name="TextBox 8"/>
            <p:cNvSpPr txBox="1"/>
            <p:nvPr/>
          </p:nvSpPr>
          <p:spPr>
            <a:xfrm>
              <a:off x="-1" y="-76200"/>
              <a:ext cx="12976295" cy="835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314"/>
                </a:lnSpc>
                <a:spcBef>
                  <a:spcPct val="0"/>
                </a:spcBef>
              </a:pPr>
              <a:r>
                <a:rPr lang="en-US" altLang="zh-CN" sz="3795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HOW TO Use Language Interpretation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0480" y="1118791"/>
              <a:ext cx="14195495" cy="7176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675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1. </a:t>
              </a:r>
              <a:r>
                <a:rPr lang="en-US" altLang="zh-CN" sz="2800" b="1" dirty="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Check to make sure that you are using the latest version of Zoom</a:t>
              </a:r>
              <a:endParaRPr lang="en-US" sz="28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2ED871BB-D50C-30EB-8DC4-0E486A02E75A}"/>
              </a:ext>
            </a:extLst>
          </p:cNvPr>
          <p:cNvSpPr txBox="1"/>
          <p:nvPr/>
        </p:nvSpPr>
        <p:spPr>
          <a:xfrm>
            <a:off x="1065319" y="3857515"/>
            <a:ext cx="8359072" cy="53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75"/>
              </a:lnSpc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3. Click again to unmute yourself.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840EAE0-AD82-E780-5A87-5086974DB313}"/>
              </a:ext>
            </a:extLst>
          </p:cNvPr>
          <p:cNvSpPr txBox="1"/>
          <p:nvPr/>
        </p:nvSpPr>
        <p:spPr>
          <a:xfrm>
            <a:off x="1065319" y="3055785"/>
            <a:ext cx="8587672" cy="53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75"/>
              </a:lnSpc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Click it to mute yourself.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7D459B4-EF63-5563-7EEE-736978EAD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600" y="4611927"/>
            <a:ext cx="6419578" cy="312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BBE068E-894A-8EC9-3BDE-EA8BA3701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600" y="3229745"/>
            <a:ext cx="4495800" cy="450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68D04000-9CE3-196E-7117-0347EE724289}"/>
              </a:ext>
            </a:extLst>
          </p:cNvPr>
          <p:cNvSpPr txBox="1"/>
          <p:nvPr/>
        </p:nvSpPr>
        <p:spPr>
          <a:xfrm>
            <a:off x="9829800" y="7811830"/>
            <a:ext cx="2438400" cy="53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675"/>
              </a:lnSpc>
              <a:buSzPct val="60000"/>
              <a:buFont typeface="Wingdings" pitchFamily="2" charset="2"/>
              <a:buChar char="l"/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Step 3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4A1C405F-16D4-3206-63DC-56B7D7EFD1E7}"/>
              </a:ext>
            </a:extLst>
          </p:cNvPr>
          <p:cNvSpPr txBox="1"/>
          <p:nvPr/>
        </p:nvSpPr>
        <p:spPr>
          <a:xfrm>
            <a:off x="1366026" y="7811831"/>
            <a:ext cx="1910574" cy="53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675"/>
              </a:lnSpc>
              <a:buSzPct val="60000"/>
              <a:buFont typeface="Wingdings" pitchFamily="2" charset="2"/>
              <a:buChar char="l"/>
            </a:pPr>
            <a:r>
              <a:rPr lang="en-US" sz="2600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426027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60;p11">
            <a:extLst>
              <a:ext uri="{FF2B5EF4-FFF2-40B4-BE49-F238E27FC236}">
                <a16:creationId xmlns:a16="http://schemas.microsoft.com/office/drawing/2014/main" id="{63BBBA80-C102-3A6F-709D-BE24749C0D63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112" y="3432612"/>
            <a:ext cx="3421775" cy="342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82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F414A5477D46478353BF370E680E24" ma:contentTypeVersion="19" ma:contentTypeDescription="Create a new document." ma:contentTypeScope="" ma:versionID="666a5cbe8489ec4ef21cba6911cd8a32">
  <xsd:schema xmlns:xsd="http://www.w3.org/2001/XMLSchema" xmlns:xs="http://www.w3.org/2001/XMLSchema" xmlns:p="http://schemas.microsoft.com/office/2006/metadata/properties" xmlns:ns2="63b91fa1-1192-499e-9a43-16b72276a61b" xmlns:ns3="ab99840f-4a7d-4fcc-9a93-3cc56d00e024" xmlns:ns4="985ec44e-1bab-4c0b-9df0-6ba128686fc9" targetNamespace="http://schemas.microsoft.com/office/2006/metadata/properties" ma:root="true" ma:fieldsID="d5730fb8d591ddf904846aef72bb9f9a" ns2:_="" ns3:_="" ns4:_="">
    <xsd:import namespace="63b91fa1-1192-499e-9a43-16b72276a61b"/>
    <xsd:import namespace="ab99840f-4a7d-4fcc-9a93-3cc56d00e02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Cleared_x003f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91fa1-1192-499e-9a43-16b72276a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leared_x003f_" ma:index="26" ma:displayName="Cleared? " ma:default="Pending review" ma:format="RadioButtons" ma:internalName="Cleared_x003f_">
      <xsd:simpleType>
        <xsd:restriction base="dms:Choice">
          <xsd:enumeration value="Yes"/>
          <xsd:enumeration value="No"/>
          <xsd:enumeration value="To be revised"/>
          <xsd:enumeration value="Pending revie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840f-4a7d-4fcc-9a93-3cc56d00e0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22dcb16-4e37-4ee4-b861-92b144748f17}" ma:internalName="TaxCatchAll" ma:showField="CatchAllData" ma:web="ab99840f-4a7d-4fcc-9a93-3cc56d00e0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3b91fa1-1192-499e-9a43-16b72276a61b">
      <Terms xmlns="http://schemas.microsoft.com/office/infopath/2007/PartnerControls"/>
    </lcf76f155ced4ddcb4097134ff3c332f>
    <Cleared_x003f_ xmlns="63b91fa1-1192-499e-9a43-16b72276a61b">false</Cleared_x003f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933A84-8E77-4835-92EF-DDF54976C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b91fa1-1192-499e-9a43-16b72276a61b"/>
    <ds:schemaRef ds:uri="ab99840f-4a7d-4fcc-9a93-3cc56d00e024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5CD940-92CC-4EDD-99E0-6133A372F0CA}">
  <ds:schemaRefs>
    <ds:schemaRef ds:uri="http://purl.org/dc/elements/1.1/"/>
    <ds:schemaRef ds:uri="985ec44e-1bab-4c0b-9df0-6ba128686fc9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ab99840f-4a7d-4fcc-9a93-3cc56d00e024"/>
    <ds:schemaRef ds:uri="63b91fa1-1192-499e-9a43-16b72276a61b"/>
  </ds:schemaRefs>
</ds:datastoreItem>
</file>

<file path=customXml/itemProps3.xml><?xml version="1.0" encoding="utf-8"?>
<ds:datastoreItem xmlns:ds="http://schemas.openxmlformats.org/officeDocument/2006/customXml" ds:itemID="{5D01F0F0-E2F9-4CEB-B590-71DDC2AF38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447</Words>
  <Application>Microsoft Macintosh PowerPoint</Application>
  <PresentationFormat>Custom</PresentationFormat>
  <Paragraphs>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Quicksand Bold</vt:lpstr>
      <vt:lpstr>Calibri</vt:lpstr>
      <vt:lpstr>等线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Guideline</dc:title>
  <cp:lastModifiedBy>Bobae Lee</cp:lastModifiedBy>
  <cp:revision>27</cp:revision>
  <dcterms:created xsi:type="dcterms:W3CDTF">2006-08-16T00:00:00Z</dcterms:created>
  <dcterms:modified xsi:type="dcterms:W3CDTF">2025-02-11T11:49:37Z</dcterms:modified>
  <dc:identifier>DAGZsni_5YY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0x01010039F414A5477D46478353BF370E680E24</vt:lpwstr>
  </property>
  <property fmtid="{D5CDD505-2E9C-101B-9397-08002B2CF9AE}" pid="3" name="MediaServiceImageTags">
    <vt:lpwstr/>
  </property>
</Properties>
</file>