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 id="2147483684" r:id="rId6"/>
  </p:sldMasterIdLst>
  <p:notesMasterIdLst>
    <p:notesMasterId r:id="rId20"/>
  </p:notesMasterIdLst>
  <p:sldIdLst>
    <p:sldId id="271" r:id="rId7"/>
    <p:sldId id="297" r:id="rId8"/>
    <p:sldId id="288" r:id="rId9"/>
    <p:sldId id="296" r:id="rId10"/>
    <p:sldId id="289" r:id="rId11"/>
    <p:sldId id="290" r:id="rId12"/>
    <p:sldId id="293" r:id="rId13"/>
    <p:sldId id="291" r:id="rId14"/>
    <p:sldId id="294" r:id="rId15"/>
    <p:sldId id="298" r:id="rId16"/>
    <p:sldId id="295" r:id="rId17"/>
    <p:sldId id="279" r:id="rId18"/>
    <p:sldId id="285" r:id="rId19"/>
  </p:sldIdLst>
  <p:sldSz cx="18288000" cy="10287000"/>
  <p:notesSz cx="6858000" cy="9144000"/>
  <p:embeddedFontLst>
    <p:embeddedFont>
      <p:font typeface="Quicksand Bold" pitchFamily="2" charset="77"/>
      <p:regular r:id="rId21"/>
      <p:bold r:id="rId22"/>
    </p:embeddedFont>
    <p:embeddedFont>
      <p:font typeface="Quicksand Medium" pitchFamily="2" charset="77"/>
      <p:regular r:id="rId23"/>
    </p:embeddedFont>
    <p:embeddedFont>
      <p:font typeface="Roboto Black" panose="02000000000000000000" pitchFamily="2" charset="0"/>
      <p:bold r:id="rId24"/>
    </p:embeddedFont>
    <p:embeddedFont>
      <p:font typeface="Roboto Medium" panose="020000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D8CCBE-20C9-0DE7-65F5-D599897FFADC}" name="Matt Benn" initials="MB" userId="6d58f43814ba3924" providerId="Windows Live"/>
  <p188:author id="{33026EC9-3EB7-6816-7E7A-F08FD940296B}" name="Bobae Lee" initials="BL" userId="S::bobae.lee@un.org::1d5dd9aa-7bf8-46bb-9dbd-6ad3ddb11a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740"/>
    <a:srgbClr val="4F90CD"/>
    <a:srgbClr val="01AF9B"/>
    <a:srgbClr val="EE293B"/>
    <a:srgbClr val="61AFFB"/>
    <a:srgbClr val="EFFAEA"/>
    <a:srgbClr val="E0F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F2C2F-2A00-2543-94F7-13F92C5002A2}" v="2" dt="2025-02-12T08:56:34.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48" autoAdjust="0"/>
    <p:restoredTop sz="83265" autoAdjust="0"/>
  </p:normalViewPr>
  <p:slideViewPr>
    <p:cSldViewPr>
      <p:cViewPr varScale="1">
        <p:scale>
          <a:sx n="55" d="100"/>
          <a:sy n="55" d="100"/>
        </p:scale>
        <p:origin x="248"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1d5dd9aa-7bf8-46bb-9dbd-6ad3ddb11a9c" providerId="ADAL" clId="{26EF2C2F-2A00-2543-94F7-13F92C5002A2}"/>
    <pc:docChg chg="undo custSel addSld modSld">
      <pc:chgData name="Bobae Lee" userId="1d5dd9aa-7bf8-46bb-9dbd-6ad3ddb11a9c" providerId="ADAL" clId="{26EF2C2F-2A00-2543-94F7-13F92C5002A2}" dt="2025-02-12T08:55:50.189" v="24" actId="478"/>
      <pc:docMkLst>
        <pc:docMk/>
      </pc:docMkLst>
      <pc:sldChg chg="delSp add mod">
        <pc:chgData name="Bobae Lee" userId="1d5dd9aa-7bf8-46bb-9dbd-6ad3ddb11a9c" providerId="ADAL" clId="{26EF2C2F-2A00-2543-94F7-13F92C5002A2}" dt="2025-02-12T08:55:50.189" v="24" actId="478"/>
        <pc:sldMkLst>
          <pc:docMk/>
          <pc:sldMk cId="0" sldId="285"/>
        </pc:sldMkLst>
        <pc:spChg chg="del">
          <ac:chgData name="Bobae Lee" userId="1d5dd9aa-7bf8-46bb-9dbd-6ad3ddb11a9c" providerId="ADAL" clId="{26EF2C2F-2A00-2543-94F7-13F92C5002A2}" dt="2025-02-12T08:55:50.189" v="24" actId="478"/>
          <ac:spMkLst>
            <pc:docMk/>
            <pc:sldMk cId="0" sldId="285"/>
            <ac:spMk id="2" creationId="{3A148632-C217-0D37-CDD1-7EEADCB71D6F}"/>
          </ac:spMkLst>
        </pc:spChg>
      </pc:sldChg>
      <pc:sldChg chg="modSp mod">
        <pc:chgData name="Bobae Lee" userId="1d5dd9aa-7bf8-46bb-9dbd-6ad3ddb11a9c" providerId="ADAL" clId="{26EF2C2F-2A00-2543-94F7-13F92C5002A2}" dt="2025-02-12T08:55:22.193" v="22" actId="14100"/>
        <pc:sldMkLst>
          <pc:docMk/>
          <pc:sldMk cId="3298912793" sldId="291"/>
        </pc:sldMkLst>
        <pc:spChg chg="mod">
          <ac:chgData name="Bobae Lee" userId="1d5dd9aa-7bf8-46bb-9dbd-6ad3ddb11a9c" providerId="ADAL" clId="{26EF2C2F-2A00-2543-94F7-13F92C5002A2}" dt="2025-02-12T08:55:12.697" v="19" actId="1076"/>
          <ac:spMkLst>
            <pc:docMk/>
            <pc:sldMk cId="3298912793" sldId="291"/>
            <ac:spMk id="102" creationId="{8E491597-2478-4E68-B43A-9041CE297CD7}"/>
          </ac:spMkLst>
        </pc:spChg>
        <pc:spChg chg="mod">
          <ac:chgData name="Bobae Lee" userId="1d5dd9aa-7bf8-46bb-9dbd-6ad3ddb11a9c" providerId="ADAL" clId="{26EF2C2F-2A00-2543-94F7-13F92C5002A2}" dt="2025-02-12T08:55:03.458" v="14" actId="1076"/>
          <ac:spMkLst>
            <pc:docMk/>
            <pc:sldMk cId="3298912793" sldId="291"/>
            <ac:spMk id="103" creationId="{EB8DE67D-036A-7614-5B11-5657CC2E3BCC}"/>
          </ac:spMkLst>
        </pc:spChg>
        <pc:spChg chg="mod">
          <ac:chgData name="Bobae Lee" userId="1d5dd9aa-7bf8-46bb-9dbd-6ad3ddb11a9c" providerId="ADAL" clId="{26EF2C2F-2A00-2543-94F7-13F92C5002A2}" dt="2025-02-12T08:55:22.193" v="22" actId="14100"/>
          <ac:spMkLst>
            <pc:docMk/>
            <pc:sldMk cId="3298912793" sldId="291"/>
            <ac:spMk id="118" creationId="{D742F9C7-64DA-8E2C-4BB3-5EF22B5F8B5D}"/>
          </ac:spMkLst>
        </pc:spChg>
        <pc:spChg chg="mod">
          <ac:chgData name="Bobae Lee" userId="1d5dd9aa-7bf8-46bb-9dbd-6ad3ddb11a9c" providerId="ADAL" clId="{26EF2C2F-2A00-2543-94F7-13F92C5002A2}" dt="2025-02-12T08:54:39.934" v="5" actId="14100"/>
          <ac:spMkLst>
            <pc:docMk/>
            <pc:sldMk cId="3298912793" sldId="291"/>
            <ac:spMk id="139" creationId="{1CE8FC17-644F-35C3-2BD1-67D28BA3DB33}"/>
          </ac:spMkLst>
        </pc:spChg>
        <pc:grpChg chg="mod">
          <ac:chgData name="Bobae Lee" userId="1d5dd9aa-7bf8-46bb-9dbd-6ad3ddb11a9c" providerId="ADAL" clId="{26EF2C2F-2A00-2543-94F7-13F92C5002A2}" dt="2025-02-12T08:55:06.603" v="16" actId="1076"/>
          <ac:grpSpMkLst>
            <pc:docMk/>
            <pc:sldMk cId="3298912793" sldId="291"/>
            <ac:grpSpMk id="143" creationId="{A63B4773-D2D0-A819-CA03-2F8A117EECE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ADE80-CDD1-C349-A7A9-57964080617F}" type="datetimeFigureOut">
              <a:rPr lang="en-US" smtClean="0"/>
              <a:t>2/12/25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5FDB4-DF3C-804A-8126-4C8A067D8A3B}" type="slidenum">
              <a:rPr lang="en-US" smtClean="0"/>
              <a:t>‹#›</a:t>
            </a:fld>
            <a:endParaRPr lang="en-US"/>
          </a:p>
        </p:txBody>
      </p:sp>
    </p:spTree>
    <p:extLst>
      <p:ext uri="{BB962C8B-B14F-4D97-AF65-F5344CB8AC3E}">
        <p14:creationId xmlns:p14="http://schemas.microsoft.com/office/powerpoint/2010/main" val="360297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Anna and </a:t>
            </a:r>
            <a:r>
              <a:rPr lang="en-US" dirty="0" err="1"/>
              <a:t>Edlam</a:t>
            </a:r>
            <a:r>
              <a:rPr lang="en-US" dirty="0"/>
              <a:t>, and thanks very much to everyone who made time to attend this webinar. </a:t>
            </a:r>
          </a:p>
          <a:p>
            <a:endParaRPr lang="en-US" dirty="0"/>
          </a:p>
          <a:p>
            <a:r>
              <a:rPr lang="en-US" dirty="0"/>
              <a:t>To introduce myself, my name is Matt Benn, I’m a Programme Management Consultant at UN-Habitat. I was part of the core team that put together the revised national reporting guidelines for the New Urban Agenda, and have been continuing to support our team’s work on the New Urban Agenda for this 2026 reporting cycle. </a:t>
            </a:r>
          </a:p>
          <a:p>
            <a:endParaRPr lang="en-US" dirty="0"/>
          </a:p>
          <a:p>
            <a:r>
              <a:rPr lang="en-US" dirty="0"/>
              <a:t>In the interest of time, I’m going to present all the information in this deep-dive session. However, I do want to invite my colleague Matthijs to quickly introduce himself as well as we’ll both be taking your questions on the reporting process, along with other colleagues on the team. </a:t>
            </a:r>
          </a:p>
          <a:p>
            <a:endParaRPr lang="en-US" dirty="0"/>
          </a:p>
          <a:p>
            <a:r>
              <a:rPr lang="en-US" dirty="0"/>
              <a:t>*Matthijs introduction*</a:t>
            </a:r>
          </a:p>
        </p:txBody>
      </p:sp>
      <p:sp>
        <p:nvSpPr>
          <p:cNvPr id="4" name="Slide Number Placeholder 3"/>
          <p:cNvSpPr>
            <a:spLocks noGrp="1"/>
          </p:cNvSpPr>
          <p:nvPr>
            <p:ph type="sldNum" sz="quarter" idx="5"/>
          </p:nvPr>
        </p:nvSpPr>
        <p:spPr/>
        <p:txBody>
          <a:bodyPr/>
          <a:lstStyle/>
          <a:p>
            <a:fld id="{9535FDB4-DF3C-804A-8126-4C8A067D8A3B}" type="slidenum">
              <a:rPr lang="en-US" smtClean="0"/>
              <a:t>1</a:t>
            </a:fld>
            <a:endParaRPr lang="en-US"/>
          </a:p>
        </p:txBody>
      </p:sp>
    </p:spTree>
    <p:extLst>
      <p:ext uri="{BB962C8B-B14F-4D97-AF65-F5344CB8AC3E}">
        <p14:creationId xmlns:p14="http://schemas.microsoft.com/office/powerpoint/2010/main" val="130603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12E6D-0F27-5B01-D37E-FF6C50DB1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9C449-5273-D74C-A4FE-DCF449270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AB6DE-FDCD-A222-16CC-CE57D5DCAC02}"/>
              </a:ext>
            </a:extLst>
          </p:cNvPr>
          <p:cNvSpPr>
            <a:spLocks noGrp="1"/>
          </p:cNvSpPr>
          <p:nvPr>
            <p:ph type="body" idx="1"/>
          </p:nvPr>
        </p:nvSpPr>
        <p:spPr/>
        <p:txBody>
          <a:bodyPr/>
          <a:lstStyle/>
          <a:p>
            <a:r>
              <a:rPr lang="en-US" dirty="0">
                <a:solidFill>
                  <a:srgbClr val="3F3F3F"/>
                </a:solidFill>
                <a:effectLst/>
                <a:latin typeface="Helvetica Neue" panose="02000503000000020004" pitchFamily="2" charset="0"/>
              </a:rPr>
              <a:t>Refer to Section 2.5</a:t>
            </a:r>
          </a:p>
          <a:p>
            <a:pPr marL="171450" indent="-171450">
              <a:buFontTx/>
              <a:buChar char="-"/>
            </a:pPr>
            <a:r>
              <a:rPr lang="en-US" dirty="0">
                <a:solidFill>
                  <a:srgbClr val="3F3F3F"/>
                </a:solidFill>
                <a:effectLst/>
                <a:latin typeface="Helvetica Neue" panose="02000503000000020004" pitchFamily="2" charset="0"/>
              </a:rPr>
              <a:t>Emphasizing special nature of report as mid-term review</a:t>
            </a:r>
          </a:p>
          <a:p>
            <a:pPr marL="171450" indent="-171450">
              <a:buFontTx/>
              <a:buChar char="-"/>
            </a:pPr>
            <a:r>
              <a:rPr lang="en-US" dirty="0">
                <a:solidFill>
                  <a:srgbClr val="3F3F3F"/>
                </a:solidFill>
                <a:effectLst/>
                <a:latin typeface="Helvetica Neue" panose="02000503000000020004" pitchFamily="2" charset="0"/>
              </a:rPr>
              <a:t>Last report in 2022 not very positive/rosy; if things haven’t improved since last report, need to seriously think about what we need to do to achieve this</a:t>
            </a:r>
          </a:p>
          <a:p>
            <a:pPr marL="171450" indent="-171450">
              <a:buFontTx/>
              <a:buChar char="-"/>
            </a:pPr>
            <a:r>
              <a:rPr lang="en-US" dirty="0"/>
              <a:t>Which key actions in your country planning to</a:t>
            </a:r>
            <a:br>
              <a:rPr lang="en-US" dirty="0"/>
            </a:br>
            <a:r>
              <a:rPr lang="en-US" dirty="0"/>
              <a:t>implement in the period up 2036 to achieve the</a:t>
            </a:r>
            <a:br>
              <a:rPr lang="en-US" dirty="0"/>
            </a:br>
            <a:r>
              <a:rPr lang="en-US" dirty="0"/>
              <a:t>transformative commitments within the New Urban</a:t>
            </a:r>
            <a:br>
              <a:rPr lang="en-US" dirty="0"/>
            </a:br>
            <a:r>
              <a:rPr lang="en-US" dirty="0"/>
              <a:t>Agenda?</a:t>
            </a:r>
            <a:endParaRPr lang="en-US" dirty="0">
              <a:solidFill>
                <a:srgbClr val="3F3F3F"/>
              </a:solidFill>
              <a:effectLst/>
              <a:latin typeface="Helvetica Neue" panose="02000503000000020004" pitchFamily="2" charset="0"/>
            </a:endParaRPr>
          </a:p>
          <a:p>
            <a:pPr marL="171450" indent="-171450">
              <a:buFontTx/>
              <a:buChar char="-"/>
            </a:pPr>
            <a:r>
              <a:rPr lang="en-US" dirty="0"/>
              <a:t>Which aspects of implementation have so far been</a:t>
            </a:r>
            <a:br>
              <a:rPr lang="en-US" dirty="0"/>
            </a:br>
            <a:r>
              <a:rPr lang="en-US" dirty="0"/>
              <a:t>lacking the most and need to improve to enable</a:t>
            </a:r>
            <a:br>
              <a:rPr lang="en-US" dirty="0"/>
            </a:br>
            <a:r>
              <a:rPr lang="en-US" dirty="0"/>
              <a:t>achieving the transformative commitments?</a:t>
            </a:r>
            <a:br>
              <a:rPr lang="en-US" dirty="0"/>
            </a:br>
            <a:r>
              <a:rPr lang="en-US" dirty="0"/>
              <a:t>What are the ways in which adequate political</a:t>
            </a:r>
            <a:br>
              <a:rPr lang="en-US" dirty="0"/>
            </a:br>
            <a:r>
              <a:rPr lang="en-US" dirty="0"/>
              <a:t>commitment at all levels of government can be</a:t>
            </a:r>
            <a:br>
              <a:rPr lang="en-US" dirty="0"/>
            </a:br>
            <a:r>
              <a:rPr lang="en-US" dirty="0"/>
              <a:t>secured to accelerate the implementation of the New</a:t>
            </a:r>
            <a:br>
              <a:rPr lang="en-US" dirty="0"/>
            </a:br>
            <a:r>
              <a:rPr lang="en-US" dirty="0"/>
              <a:t>Urban Agenda?</a:t>
            </a:r>
            <a:endParaRPr lang="en-US" dirty="0">
              <a:solidFill>
                <a:srgbClr val="3F3F3F"/>
              </a:solidFill>
              <a:effectLst/>
              <a:latin typeface="Helvetica Neue" panose="02000503000000020004" pitchFamily="2" charset="0"/>
            </a:endParaRPr>
          </a:p>
          <a:p>
            <a:endParaRPr lang="en-US" dirty="0"/>
          </a:p>
        </p:txBody>
      </p:sp>
      <p:sp>
        <p:nvSpPr>
          <p:cNvPr id="4" name="Slide Number Placeholder 3">
            <a:extLst>
              <a:ext uri="{FF2B5EF4-FFF2-40B4-BE49-F238E27FC236}">
                <a16:creationId xmlns:a16="http://schemas.microsoft.com/office/drawing/2014/main" id="{BF5B8BDA-0065-8A37-3E4B-7E1F31F4124C}"/>
              </a:ext>
            </a:extLst>
          </p:cNvPr>
          <p:cNvSpPr>
            <a:spLocks noGrp="1"/>
          </p:cNvSpPr>
          <p:nvPr>
            <p:ph type="sldNum" sz="quarter" idx="5"/>
          </p:nvPr>
        </p:nvSpPr>
        <p:spPr/>
        <p:txBody>
          <a:bodyPr/>
          <a:lstStyle/>
          <a:p>
            <a:fld id="{9535FDB4-DF3C-804A-8126-4C8A067D8A3B}" type="slidenum">
              <a:rPr lang="en-US" smtClean="0"/>
              <a:t>10</a:t>
            </a:fld>
            <a:endParaRPr lang="en-US"/>
          </a:p>
        </p:txBody>
      </p:sp>
    </p:spTree>
    <p:extLst>
      <p:ext uri="{BB962C8B-B14F-4D97-AF65-F5344CB8AC3E}">
        <p14:creationId xmlns:p14="http://schemas.microsoft.com/office/powerpoint/2010/main" val="427881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8225-E713-252C-CE91-78E5746AB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B5A84-6A9A-8F20-20A8-983FF8CA5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AF7DC-2AD1-93D4-044B-853CA20F76A6}"/>
              </a:ext>
            </a:extLst>
          </p:cNvPr>
          <p:cNvSpPr>
            <a:spLocks noGrp="1"/>
          </p:cNvSpPr>
          <p:nvPr>
            <p:ph type="body" idx="1"/>
          </p:nvPr>
        </p:nvSpPr>
        <p:spPr/>
        <p:txBody>
          <a:bodyPr/>
          <a:lstStyle/>
          <a:p>
            <a:r>
              <a:rPr lang="en-US" dirty="0">
                <a:solidFill>
                  <a:srgbClr val="374151"/>
                </a:solidFill>
                <a:latin typeface="Söhne"/>
                <a:cs typeface="Calibri"/>
              </a:rPr>
              <a:t>-Inputs for reporting will be used in broader reporting processes, e.g., SDG 11 report, WCR, extended report?</a:t>
            </a:r>
          </a:p>
          <a:p>
            <a:r>
              <a:rPr lang="en-US" dirty="0">
                <a:solidFill>
                  <a:srgbClr val="374151"/>
                </a:solidFill>
                <a:latin typeface="Söhne"/>
                <a:cs typeface="Calibri"/>
              </a:rPr>
              <a:t>-High-level meeting on the New Urban Agenda; </a:t>
            </a:r>
          </a:p>
          <a:p>
            <a:endParaRPr lang="en-US" dirty="0"/>
          </a:p>
        </p:txBody>
      </p:sp>
      <p:sp>
        <p:nvSpPr>
          <p:cNvPr id="4" name="Slide Number Placeholder 3">
            <a:extLst>
              <a:ext uri="{FF2B5EF4-FFF2-40B4-BE49-F238E27FC236}">
                <a16:creationId xmlns:a16="http://schemas.microsoft.com/office/drawing/2014/main" id="{58DC215F-F5D1-3476-4AB4-33561BE73255}"/>
              </a:ext>
            </a:extLst>
          </p:cNvPr>
          <p:cNvSpPr>
            <a:spLocks noGrp="1"/>
          </p:cNvSpPr>
          <p:nvPr>
            <p:ph type="sldNum" sz="quarter" idx="5"/>
          </p:nvPr>
        </p:nvSpPr>
        <p:spPr/>
        <p:txBody>
          <a:bodyPr/>
          <a:lstStyle/>
          <a:p>
            <a:fld id="{9535FDB4-DF3C-804A-8126-4C8A067D8A3B}" type="slidenum">
              <a:rPr lang="en-US" smtClean="0"/>
              <a:t>11</a:t>
            </a:fld>
            <a:endParaRPr lang="en-US"/>
          </a:p>
        </p:txBody>
      </p:sp>
    </p:spTree>
    <p:extLst>
      <p:ext uri="{BB962C8B-B14F-4D97-AF65-F5344CB8AC3E}">
        <p14:creationId xmlns:p14="http://schemas.microsoft.com/office/powerpoint/2010/main" val="366864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now turn it over to you to for questions about the reporting process. </a:t>
            </a:r>
          </a:p>
          <a:p>
            <a:endParaRPr lang="en-US" dirty="0"/>
          </a:p>
          <a:p>
            <a:r>
              <a:rPr lang="en-US" dirty="0"/>
              <a:t>If you answered that you think the world is progressing either well or poorly on the agenda, we’d also like to hear more from you about why you think that, or more about what you consider as some of the biggest challenges to implementing the agenda. </a:t>
            </a:r>
          </a:p>
        </p:txBody>
      </p:sp>
      <p:sp>
        <p:nvSpPr>
          <p:cNvPr id="4" name="Slide Number Placeholder 3"/>
          <p:cNvSpPr>
            <a:spLocks noGrp="1"/>
          </p:cNvSpPr>
          <p:nvPr>
            <p:ph type="sldNum" sz="quarter" idx="5"/>
          </p:nvPr>
        </p:nvSpPr>
        <p:spPr/>
        <p:txBody>
          <a:bodyPr/>
          <a:lstStyle/>
          <a:p>
            <a:fld id="{9535FDB4-DF3C-804A-8126-4C8A067D8A3B}" type="slidenum">
              <a:rPr lang="en-US" smtClean="0"/>
              <a:t>12</a:t>
            </a:fld>
            <a:endParaRPr lang="en-US"/>
          </a:p>
        </p:txBody>
      </p:sp>
    </p:spTree>
    <p:extLst>
      <p:ext uri="{BB962C8B-B14F-4D97-AF65-F5344CB8AC3E}">
        <p14:creationId xmlns:p14="http://schemas.microsoft.com/office/powerpoint/2010/main" val="400839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BC6E-02AD-9EB2-B46E-8419E0696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92C71-35A0-ADD3-88F1-79391334A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721B2-EDAD-01FA-B37B-FD362B3E390F}"/>
              </a:ext>
            </a:extLst>
          </p:cNvPr>
          <p:cNvSpPr>
            <a:spLocks noGrp="1"/>
          </p:cNvSpPr>
          <p:nvPr>
            <p:ph type="body" idx="1"/>
          </p:nvPr>
        </p:nvSpPr>
        <p:spPr/>
        <p:txBody>
          <a:bodyPr/>
          <a:lstStyle/>
          <a:p>
            <a:r>
              <a:rPr lang="en-US" dirty="0"/>
              <a:t>So for this session, we’re hoping that most of you have taken our e-learning course on </a:t>
            </a:r>
            <a:r>
              <a:rPr lang="en-US" i="1" dirty="0"/>
              <a:t>Monitoring the Transformative Commitments of the New Urban Agenda</a:t>
            </a:r>
            <a:r>
              <a:rPr lang="en-US" dirty="0"/>
              <a:t> that we published in November last year (which is based on the revised national reporting guidelines that we prepared in April) so that we can save most of our time to answer your questions on the course and reporting process. </a:t>
            </a:r>
          </a:p>
          <a:p>
            <a:endParaRPr lang="en-US" dirty="0"/>
          </a:p>
          <a:p>
            <a:r>
              <a:rPr lang="en-US" dirty="0"/>
              <a:t>However, in case you haven’t taken the course yet or need a refresher, we’ve prepared some slides that provide a quick overview of the reporting process. And then once we’re done with this we’ll then turn it over to you all to engage with your questions. </a:t>
            </a:r>
          </a:p>
          <a:p>
            <a:endParaRPr lang="en-US" dirty="0"/>
          </a:p>
          <a:p>
            <a:endParaRPr lang="en-US" dirty="0"/>
          </a:p>
          <a:p>
            <a:r>
              <a:rPr lang="en-US" dirty="0"/>
              <a:t>In response to these challenges of the 2022 cycle, in April last year we released revised guidelines aimed at first providing national governments with both greater clarity and flexibility around the national reporting process. </a:t>
            </a:r>
          </a:p>
          <a:p>
            <a:endParaRPr lang="en-US" dirty="0"/>
          </a:p>
          <a:p>
            <a:r>
              <a:rPr lang="en-US" dirty="0"/>
              <a:t>In November last year we followed this up with the launch of the e-learning course that aimed to highlight the key principles and messages of the guidelines and make it more engaging, accessible and digestible. </a:t>
            </a:r>
          </a:p>
          <a:p>
            <a:endParaRPr lang="en-US" dirty="0"/>
          </a:p>
          <a:p>
            <a:r>
              <a:rPr lang="en-US" dirty="0"/>
              <a:t>Today, now in February 2025, the goal of this webinar is to promote further awareness of these resources and their key messages and to allow more interactive engagement and discussion. </a:t>
            </a:r>
          </a:p>
        </p:txBody>
      </p:sp>
      <p:sp>
        <p:nvSpPr>
          <p:cNvPr id="4" name="Slide Number Placeholder 3">
            <a:extLst>
              <a:ext uri="{FF2B5EF4-FFF2-40B4-BE49-F238E27FC236}">
                <a16:creationId xmlns:a16="http://schemas.microsoft.com/office/drawing/2014/main" id="{F8FBCDD0-F08D-A0D9-ADEE-F8F64F479D6B}"/>
              </a:ext>
            </a:extLst>
          </p:cNvPr>
          <p:cNvSpPr>
            <a:spLocks noGrp="1"/>
          </p:cNvSpPr>
          <p:nvPr>
            <p:ph type="sldNum" sz="quarter" idx="5"/>
          </p:nvPr>
        </p:nvSpPr>
        <p:spPr/>
        <p:txBody>
          <a:bodyPr/>
          <a:lstStyle/>
          <a:p>
            <a:fld id="{9535FDB4-DF3C-804A-8126-4C8A067D8A3B}" type="slidenum">
              <a:rPr lang="en-US" smtClean="0"/>
              <a:t>2</a:t>
            </a:fld>
            <a:endParaRPr lang="en-US"/>
          </a:p>
        </p:txBody>
      </p:sp>
    </p:spTree>
    <p:extLst>
      <p:ext uri="{BB962C8B-B14F-4D97-AF65-F5344CB8AC3E}">
        <p14:creationId xmlns:p14="http://schemas.microsoft.com/office/powerpoint/2010/main" val="41696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EC2E7-2D55-0BD0-06AA-BCA54DD0C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34CDD-D29E-B9A2-F8FE-2E8E13826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740C6-0C9A-6450-EF3A-592C6D1D7CED}"/>
              </a:ext>
            </a:extLst>
          </p:cNvPr>
          <p:cNvSpPr>
            <a:spLocks noGrp="1"/>
          </p:cNvSpPr>
          <p:nvPr>
            <p:ph type="body" idx="1"/>
          </p:nvPr>
        </p:nvSpPr>
        <p:spPr/>
        <p:txBody>
          <a:bodyPr/>
          <a:lstStyle/>
          <a:p>
            <a:r>
              <a:rPr lang="en-US" dirty="0"/>
              <a:t>What is reporting on the New Urban Agenda? Why do we have to do it?</a:t>
            </a:r>
          </a:p>
          <a:p>
            <a:endParaRPr lang="en-US" dirty="0"/>
          </a:p>
          <a:p>
            <a:r>
              <a:rPr lang="en-US" dirty="0"/>
              <a:t>New Urban Agenda requests the Secretary-General to take stock of our global progress on achieving the agenda every four years. </a:t>
            </a:r>
          </a:p>
          <a:p>
            <a:r>
              <a:rPr lang="en-US" dirty="0"/>
              <a:t>As the lead agency, at UN-Habitat we help the Secretary-General prepare the report by gathering evidence and input to determine our overall progress, with the most critical inputs to the report coming from the national progress reports submitted by Member States, that we will be discussing in this session. </a:t>
            </a:r>
          </a:p>
          <a:p>
            <a:endParaRPr lang="en-US" dirty="0"/>
          </a:p>
          <a:p>
            <a:r>
              <a:rPr lang="en-US" dirty="0"/>
              <a:t>It’s worth noting two key points as well:</a:t>
            </a:r>
          </a:p>
          <a:p>
            <a:pPr marL="171450" indent="-171450">
              <a:buFontTx/>
              <a:buChar char="-"/>
            </a:pPr>
            <a:r>
              <a:rPr lang="en-US" dirty="0"/>
              <a:t>First, while the first quadrennial report was technically released in 2018, since this came only two years after the adoption of the agenda, this one was really more of a baseline report; so instead </a:t>
            </a:r>
            <a:r>
              <a:rPr lang="en-US" b="1" dirty="0"/>
              <a:t>our experience with quadrennial reporting is so far really informed by our experience around the last report in 2022. </a:t>
            </a:r>
          </a:p>
          <a:p>
            <a:pPr marL="171450" indent="-171450">
              <a:buFontTx/>
              <a:buChar char="-"/>
            </a:pPr>
            <a:r>
              <a:rPr lang="en-US" dirty="0"/>
              <a:t>Second, for our next quadrennial report due next year in 2026, it’s important to note that the New Urban Agenda specifically intends this report as a </a:t>
            </a:r>
            <a:r>
              <a:rPr lang="en-US" b="1" dirty="0"/>
              <a:t>special mid-term of the agenda</a:t>
            </a:r>
            <a:r>
              <a:rPr lang="en-US" dirty="0"/>
              <a:t>, where it is not only supposed to evaluate our progress on the agenda, but also evaluate the key challenges and recommend ways forward (identify further steps to address them). </a:t>
            </a:r>
          </a:p>
          <a:p>
            <a:pPr marL="171450" indent="-171450">
              <a:buFontTx/>
              <a:buChar char="-"/>
            </a:pPr>
            <a:endParaRPr lang="en-US" dirty="0"/>
          </a:p>
          <a:p>
            <a:pPr algn="l" fontAlgn="base"/>
            <a:r>
              <a:rPr lang="en-US" b="0" i="0" dirty="0">
                <a:solidFill>
                  <a:srgbClr val="000000"/>
                </a:solidFill>
                <a:effectLst/>
                <a:latin typeface="inherit"/>
              </a:rPr>
              <a:t>As part of the Follow-Up and Review of the New Urban Agenda, the outcome document of Quito Habitat III conference invites the </a:t>
            </a:r>
            <a:r>
              <a:rPr lang="en-US" b="0" i="1" dirty="0">
                <a:solidFill>
                  <a:srgbClr val="000000"/>
                </a:solidFill>
                <a:effectLst/>
                <a:latin typeface="inherit"/>
              </a:rPr>
              <a:t>“General Assembly to request the Secretary-General, with voluntary inputs from countries and relevant regional and international organizations, </a:t>
            </a:r>
            <a:r>
              <a:rPr lang="en-US" b="1" i="1" dirty="0">
                <a:solidFill>
                  <a:srgbClr val="5090CD"/>
                </a:solidFill>
                <a:effectLst/>
                <a:latin typeface="inherit"/>
              </a:rPr>
              <a:t>to report on the progress of the implementation of the New Urban Agenda </a:t>
            </a:r>
            <a:r>
              <a:rPr lang="en-US" b="1" i="1" dirty="0">
                <a:solidFill>
                  <a:srgbClr val="00AF9A"/>
                </a:solidFill>
                <a:effectLst/>
                <a:latin typeface="inherit"/>
              </a:rPr>
              <a:t>every four years</a:t>
            </a:r>
            <a:r>
              <a:rPr lang="en-US" b="0" i="1" dirty="0">
                <a:solidFill>
                  <a:srgbClr val="000000"/>
                </a:solidFill>
                <a:effectLst/>
                <a:latin typeface="inherit"/>
              </a:rPr>
              <a:t>"</a:t>
            </a:r>
            <a:r>
              <a:rPr lang="en-US" b="1" i="1" dirty="0">
                <a:solidFill>
                  <a:srgbClr val="000000"/>
                </a:solidFill>
                <a:effectLst/>
                <a:latin typeface="inherit"/>
              </a:rPr>
              <a:t>.</a:t>
            </a:r>
            <a:r>
              <a:rPr lang="en-US" b="0" i="1" dirty="0">
                <a:solidFill>
                  <a:srgbClr val="000000"/>
                </a:solidFill>
                <a:effectLst/>
                <a:latin typeface="inherit"/>
              </a:rPr>
              <a:t> </a:t>
            </a:r>
            <a:endParaRPr lang="en-US" b="0" i="0" dirty="0">
              <a:solidFill>
                <a:srgbClr val="000000"/>
              </a:solidFill>
              <a:effectLst/>
              <a:latin typeface="Roboto Medium" panose="02000000000000000000" pitchFamily="2" charset="0"/>
            </a:endParaRPr>
          </a:p>
          <a:p>
            <a:pPr algn="l" fontAlgn="base"/>
            <a:r>
              <a:rPr lang="en-US" b="1" i="0" dirty="0">
                <a:solidFill>
                  <a:srgbClr val="5090CD"/>
                </a:solidFill>
                <a:effectLst/>
                <a:latin typeface="inherit"/>
              </a:rPr>
              <a:t>2026</a:t>
            </a:r>
            <a:r>
              <a:rPr lang="en-US" b="0" i="0" dirty="0">
                <a:solidFill>
                  <a:srgbClr val="000000"/>
                </a:solidFill>
                <a:effectLst/>
                <a:latin typeface="inherit"/>
              </a:rPr>
              <a:t> is the </a:t>
            </a:r>
            <a:r>
              <a:rPr lang="en-US" b="1" i="0" dirty="0">
                <a:solidFill>
                  <a:srgbClr val="5090CD"/>
                </a:solidFill>
                <a:effectLst/>
                <a:latin typeface="inherit"/>
              </a:rPr>
              <a:t>midpoint milestone</a:t>
            </a:r>
            <a:r>
              <a:rPr lang="en-US" b="1" i="0" dirty="0">
                <a:solidFill>
                  <a:srgbClr val="000000"/>
                </a:solidFill>
                <a:effectLst/>
                <a:latin typeface="inherit"/>
              </a:rPr>
              <a:t> </a:t>
            </a:r>
            <a:r>
              <a:rPr lang="en-US" b="0" i="0" dirty="0">
                <a:solidFill>
                  <a:srgbClr val="000000"/>
                </a:solidFill>
                <a:effectLst/>
                <a:latin typeface="inherit"/>
              </a:rPr>
              <a:t>for the New Urban Agenda marking 10 years since its adoption. Quadrennial report 2026 is a unique moment to </a:t>
            </a:r>
            <a:r>
              <a:rPr lang="en-US" b="1" i="0" dirty="0">
                <a:solidFill>
                  <a:srgbClr val="00AF9A"/>
                </a:solidFill>
                <a:effectLst/>
                <a:latin typeface="inherit"/>
              </a:rPr>
              <a:t>take stock of the progress made, challenges faced, identify further steps to address them.</a:t>
            </a:r>
            <a:endParaRPr lang="en-US" b="0" i="0" dirty="0">
              <a:solidFill>
                <a:srgbClr val="000000"/>
              </a:solidFill>
              <a:effectLst/>
              <a:latin typeface="Roboto Medium" panose="02000000000000000000" pitchFamily="2" charset="0"/>
            </a:endParaRP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BC406267-3703-A108-BBD7-05C70B404FF0}"/>
              </a:ext>
            </a:extLst>
          </p:cNvPr>
          <p:cNvSpPr>
            <a:spLocks noGrp="1"/>
          </p:cNvSpPr>
          <p:nvPr>
            <p:ph type="sldNum" sz="quarter" idx="5"/>
          </p:nvPr>
        </p:nvSpPr>
        <p:spPr/>
        <p:txBody>
          <a:bodyPr/>
          <a:lstStyle/>
          <a:p>
            <a:fld id="{9535FDB4-DF3C-804A-8126-4C8A067D8A3B}" type="slidenum">
              <a:rPr lang="en-US" smtClean="0"/>
              <a:t>3</a:t>
            </a:fld>
            <a:endParaRPr lang="en-US"/>
          </a:p>
        </p:txBody>
      </p:sp>
    </p:spTree>
    <p:extLst>
      <p:ext uri="{BB962C8B-B14F-4D97-AF65-F5344CB8AC3E}">
        <p14:creationId xmlns:p14="http://schemas.microsoft.com/office/powerpoint/2010/main" val="286746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A7A58-275D-1F51-A12F-00AE36439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F4C64-73EC-ADCA-B623-856B55B63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4DD5D-9834-4CD8-7960-910778068451}"/>
              </a:ext>
            </a:extLst>
          </p:cNvPr>
          <p:cNvSpPr>
            <a:spLocks noGrp="1"/>
          </p:cNvSpPr>
          <p:nvPr>
            <p:ph type="body" idx="1"/>
          </p:nvPr>
        </p:nvSpPr>
        <p:spPr/>
        <p:txBody>
          <a:bodyPr/>
          <a:lstStyle/>
          <a:p>
            <a:r>
              <a:rPr lang="en-US" dirty="0"/>
              <a:t>Challenges with the 2022 reporting cycle</a:t>
            </a:r>
          </a:p>
        </p:txBody>
      </p:sp>
      <p:sp>
        <p:nvSpPr>
          <p:cNvPr id="4" name="Slide Number Placeholder 3">
            <a:extLst>
              <a:ext uri="{FF2B5EF4-FFF2-40B4-BE49-F238E27FC236}">
                <a16:creationId xmlns:a16="http://schemas.microsoft.com/office/drawing/2014/main" id="{EDABF47A-8814-BAD7-A2CE-AEC1E2884B6C}"/>
              </a:ext>
            </a:extLst>
          </p:cNvPr>
          <p:cNvSpPr>
            <a:spLocks noGrp="1"/>
          </p:cNvSpPr>
          <p:nvPr>
            <p:ph type="sldNum" sz="quarter" idx="5"/>
          </p:nvPr>
        </p:nvSpPr>
        <p:spPr/>
        <p:txBody>
          <a:bodyPr/>
          <a:lstStyle/>
          <a:p>
            <a:fld id="{9535FDB4-DF3C-804A-8126-4C8A067D8A3B}" type="slidenum">
              <a:rPr lang="en-US" smtClean="0"/>
              <a:t>4</a:t>
            </a:fld>
            <a:endParaRPr lang="en-US"/>
          </a:p>
        </p:txBody>
      </p:sp>
    </p:spTree>
    <p:extLst>
      <p:ext uri="{BB962C8B-B14F-4D97-AF65-F5344CB8AC3E}">
        <p14:creationId xmlns:p14="http://schemas.microsoft.com/office/powerpoint/2010/main" val="138561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59A69-7E0B-744E-D0E8-85FDC740E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340B7-1679-3A27-0ABD-96FDA5974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9EDF0-C977-5FD8-9496-381983791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99D32-18B7-BDE0-CB24-FD558FCEACCC}"/>
              </a:ext>
            </a:extLst>
          </p:cNvPr>
          <p:cNvSpPr>
            <a:spLocks noGrp="1"/>
          </p:cNvSpPr>
          <p:nvPr>
            <p:ph type="sldNum" sz="quarter" idx="5"/>
          </p:nvPr>
        </p:nvSpPr>
        <p:spPr/>
        <p:txBody>
          <a:bodyPr/>
          <a:lstStyle/>
          <a:p>
            <a:fld id="{9535FDB4-DF3C-804A-8126-4C8A067D8A3B}" type="slidenum">
              <a:rPr lang="en-US" smtClean="0"/>
              <a:t>5</a:t>
            </a:fld>
            <a:endParaRPr lang="en-US"/>
          </a:p>
        </p:txBody>
      </p:sp>
    </p:spTree>
    <p:extLst>
      <p:ext uri="{BB962C8B-B14F-4D97-AF65-F5344CB8AC3E}">
        <p14:creationId xmlns:p14="http://schemas.microsoft.com/office/powerpoint/2010/main" val="135956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898B-BD38-FC0A-6D22-6AF539BE5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7251F-3A14-25EF-94FB-CBFCC2167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F2C3B-50BC-C107-3936-AC688568EE37}"/>
              </a:ext>
            </a:extLst>
          </p:cNvPr>
          <p:cNvSpPr>
            <a:spLocks noGrp="1"/>
          </p:cNvSpPr>
          <p:nvPr>
            <p:ph type="body" idx="1"/>
          </p:nvPr>
        </p:nvSpPr>
        <p:spPr/>
        <p:txBody>
          <a:bodyPr/>
          <a:lstStyle/>
          <a:p>
            <a:pPr algn="l" fontAlgn="base">
              <a:buFont typeface="Arial" panose="020B0604020202020204" pitchFamily="34" charset="0"/>
              <a:buChar char="•"/>
            </a:pPr>
            <a:endParaRPr lang="en-US" b="0" i="0" dirty="0">
              <a:solidFill>
                <a:srgbClr val="000000"/>
              </a:solidFill>
              <a:effectLst/>
              <a:latin typeface="inherit"/>
            </a:endParaRPr>
          </a:p>
          <a:p>
            <a:pPr algn="l" fontAlgn="base">
              <a:buFont typeface="Arial" panose="020B0604020202020204" pitchFamily="34" charset="0"/>
              <a:buChar char="•"/>
            </a:pPr>
            <a:r>
              <a:rPr lang="en-US" b="1" i="0" dirty="0">
                <a:solidFill>
                  <a:srgbClr val="5090CD"/>
                </a:solidFill>
                <a:effectLst/>
                <a:latin typeface="inherit"/>
              </a:rPr>
              <a:t>Four pillars of good reporting</a:t>
            </a:r>
            <a:r>
              <a:rPr lang="en-US" b="0" i="0" dirty="0">
                <a:solidFill>
                  <a:srgbClr val="000000"/>
                </a:solidFill>
                <a:effectLst/>
                <a:latin typeface="inherit"/>
              </a:rPr>
              <a:t>: UN-Habitat advocates for </a:t>
            </a:r>
            <a:r>
              <a:rPr lang="en-US" b="1" i="0" dirty="0">
                <a:solidFill>
                  <a:srgbClr val="5090CD"/>
                </a:solidFill>
                <a:effectLst/>
                <a:latin typeface="inherit"/>
              </a:rPr>
              <a:t>evidence-based, analytical, best practice-driven, and participatory</a:t>
            </a:r>
            <a:r>
              <a:rPr lang="en-US" b="0" i="0" dirty="0">
                <a:solidFill>
                  <a:srgbClr val="000000"/>
                </a:solidFill>
                <a:effectLst/>
                <a:latin typeface="inherit"/>
              </a:rPr>
              <a:t> reporting to support sustainable urban development and peer-to-peer learning among countries.</a:t>
            </a:r>
          </a:p>
          <a:p>
            <a:pPr algn="l" fontAlgn="base">
              <a:buFont typeface="Arial" panose="020B0604020202020204" pitchFamily="34" charset="0"/>
              <a:buChar char="•"/>
            </a:pPr>
            <a:endParaRPr lang="en-US" b="0" i="0" dirty="0">
              <a:solidFill>
                <a:srgbClr val="000000"/>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5090CD"/>
                </a:solidFill>
                <a:effectLst/>
                <a:latin typeface="inherit"/>
              </a:rPr>
              <a:t>Effective reporting should be realistic and address challenges:</a:t>
            </a:r>
            <a:r>
              <a:rPr lang="en-US" b="0" i="0" dirty="0">
                <a:solidFill>
                  <a:srgbClr val="000000"/>
                </a:solidFill>
                <a:effectLst/>
                <a:latin typeface="inherit"/>
              </a:rPr>
              <a:t> countries are encouraged to provide a clear assessment of both successes and obstacles in their efforts to implement the NUA, allowing for informed adjustments to urban policies.</a:t>
            </a:r>
          </a:p>
          <a:p>
            <a:endParaRPr lang="en-US" dirty="0"/>
          </a:p>
          <a:p>
            <a:r>
              <a:rPr lang="en-US" b="1" i="0" dirty="0">
                <a:solidFill>
                  <a:srgbClr val="5090CD"/>
                </a:solidFill>
                <a:effectLst/>
                <a:latin typeface="inherit"/>
              </a:rPr>
              <a:t>Inclusive and transparent reporting processes</a:t>
            </a:r>
            <a:r>
              <a:rPr lang="en-US" b="0" i="0" dirty="0">
                <a:solidFill>
                  <a:srgbClr val="5090CD"/>
                </a:solidFill>
                <a:effectLst/>
                <a:latin typeface="inherit"/>
              </a:rPr>
              <a:t>:</a:t>
            </a:r>
            <a:r>
              <a:rPr lang="en-US" b="0" i="0" dirty="0">
                <a:solidFill>
                  <a:srgbClr val="000000"/>
                </a:solidFill>
                <a:effectLst/>
                <a:latin typeface="Roboto Medium" panose="02000000000000000000" pitchFamily="2" charset="0"/>
              </a:rPr>
              <a:t> reporting should involve multiple levels of government, ensuring open participation, particularly through National Urban Fora, to foster collaboration and transparency in NUA implementation efforts.</a:t>
            </a:r>
            <a:endParaRPr lang="en-US" dirty="0"/>
          </a:p>
        </p:txBody>
      </p:sp>
      <p:sp>
        <p:nvSpPr>
          <p:cNvPr id="4" name="Slide Number Placeholder 3">
            <a:extLst>
              <a:ext uri="{FF2B5EF4-FFF2-40B4-BE49-F238E27FC236}">
                <a16:creationId xmlns:a16="http://schemas.microsoft.com/office/drawing/2014/main" id="{2C6E9F9C-3C25-B38C-29E4-AB8BACDD92AB}"/>
              </a:ext>
            </a:extLst>
          </p:cNvPr>
          <p:cNvSpPr>
            <a:spLocks noGrp="1"/>
          </p:cNvSpPr>
          <p:nvPr>
            <p:ph type="sldNum" sz="quarter" idx="5"/>
          </p:nvPr>
        </p:nvSpPr>
        <p:spPr/>
        <p:txBody>
          <a:bodyPr/>
          <a:lstStyle/>
          <a:p>
            <a:fld id="{9535FDB4-DF3C-804A-8126-4C8A067D8A3B}" type="slidenum">
              <a:rPr lang="en-US" smtClean="0"/>
              <a:t>6</a:t>
            </a:fld>
            <a:endParaRPr lang="en-US"/>
          </a:p>
        </p:txBody>
      </p:sp>
    </p:spTree>
    <p:extLst>
      <p:ext uri="{BB962C8B-B14F-4D97-AF65-F5344CB8AC3E}">
        <p14:creationId xmlns:p14="http://schemas.microsoft.com/office/powerpoint/2010/main" val="412132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9A95-8520-C92A-9862-1C0CFEB89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90D32-1459-FAC1-7690-356C9C47B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59235-85E4-14AA-6F60-4631BFDD7791}"/>
              </a:ext>
            </a:extLst>
          </p:cNvPr>
          <p:cNvSpPr>
            <a:spLocks noGrp="1"/>
          </p:cNvSpPr>
          <p:nvPr>
            <p:ph type="body" idx="1"/>
          </p:nvPr>
        </p:nvSpPr>
        <p:spPr/>
        <p:txBody>
          <a:bodyPr/>
          <a:lstStyle/>
          <a:p>
            <a:r>
              <a:rPr lang="en-US" dirty="0">
                <a:solidFill>
                  <a:srgbClr val="3F3F3F"/>
                </a:solidFill>
                <a:effectLst/>
                <a:latin typeface="Helvetica Neue" panose="02000503000000020004" pitchFamily="2" charset="0"/>
              </a:rPr>
              <a:t>The other major shift is we want to make reporting more efficient and reduce the burden faced by Member States.</a:t>
            </a:r>
          </a:p>
          <a:p>
            <a:endParaRPr lang="en-US" dirty="0">
              <a:solidFill>
                <a:srgbClr val="3F3F3F"/>
              </a:solidFill>
              <a:effectLst/>
              <a:latin typeface="Helvetica Neue" panose="02000503000000020004" pitchFamily="2" charset="0"/>
            </a:endParaRPr>
          </a:p>
          <a:p>
            <a:r>
              <a:rPr lang="en-US" dirty="0">
                <a:solidFill>
                  <a:srgbClr val="3F3F3F"/>
                </a:solidFill>
                <a:effectLst/>
                <a:latin typeface="Helvetica Neue" panose="02000503000000020004" pitchFamily="2" charset="0"/>
              </a:rPr>
              <a:t>Part of this is now having three different modalities for reporting on the New Urban Agenda:</a:t>
            </a:r>
          </a:p>
          <a:p>
            <a:r>
              <a:rPr lang="en-US" dirty="0">
                <a:solidFill>
                  <a:srgbClr val="3F3F3F"/>
                </a:solidFill>
                <a:effectLst/>
                <a:latin typeface="Helvetica Neue" panose="02000503000000020004" pitchFamily="2" charset="0"/>
              </a:rPr>
              <a:t>1. The first option is the comprehensive report</a:t>
            </a:r>
          </a:p>
          <a:p>
            <a:endParaRPr lang="en-US" dirty="0">
              <a:solidFill>
                <a:srgbClr val="3F3F3F"/>
              </a:solidFill>
              <a:effectLst/>
              <a:latin typeface="Helvetica Neue" panose="02000503000000020004" pitchFamily="2" charset="0"/>
            </a:endParaRPr>
          </a:p>
          <a:p>
            <a:r>
              <a:rPr lang="en-US" b="0" i="0" dirty="0">
                <a:solidFill>
                  <a:srgbClr val="000000"/>
                </a:solidFill>
                <a:effectLst/>
                <a:latin typeface="Roboto Medium" panose="02000000000000000000" pitchFamily="2" charset="0"/>
              </a:rPr>
              <a:t>Member States can face significant </a:t>
            </a:r>
            <a:r>
              <a:rPr lang="en-US" b="1" i="0" dirty="0">
                <a:solidFill>
                  <a:srgbClr val="5090CD"/>
                </a:solidFill>
                <a:effectLst/>
                <a:latin typeface="inherit"/>
              </a:rPr>
              <a:t>reporting burden</a:t>
            </a:r>
            <a:r>
              <a:rPr lang="en-US" b="0" i="0" dirty="0">
                <a:solidFill>
                  <a:srgbClr val="000000"/>
                </a:solidFill>
                <a:effectLst/>
                <a:latin typeface="Roboto Medium" panose="02000000000000000000" pitchFamily="2" charset="0"/>
              </a:rPr>
              <a:t> on a broad range of global agendas with reporting requirements. The reporting can be reduced by </a:t>
            </a:r>
            <a:r>
              <a:rPr lang="en-US" b="1" i="0" dirty="0">
                <a:solidFill>
                  <a:srgbClr val="5090CD"/>
                </a:solidFill>
                <a:effectLst/>
                <a:latin typeface="inherit"/>
              </a:rPr>
              <a:t>leveraging other reporting processes</a:t>
            </a:r>
            <a:r>
              <a:rPr lang="en-US" b="0" i="0" dirty="0">
                <a:solidFill>
                  <a:srgbClr val="5090CD"/>
                </a:solidFill>
                <a:effectLst/>
                <a:latin typeface="Roboto Medium" panose="02000000000000000000" pitchFamily="2" charset="0"/>
              </a:rPr>
              <a:t> </a:t>
            </a:r>
            <a:r>
              <a:rPr lang="en-US" b="0" i="0" dirty="0">
                <a:solidFill>
                  <a:srgbClr val="000000"/>
                </a:solidFill>
                <a:effectLst/>
                <a:latin typeface="Roboto Medium" panose="02000000000000000000" pitchFamily="2" charset="0"/>
              </a:rPr>
              <a:t>that countries may already be engaged in, to generate input and analysis for a New Urban Agenda National Progress Report.</a:t>
            </a:r>
          </a:p>
          <a:p>
            <a:endParaRPr lang="en-US" b="0" i="0" dirty="0">
              <a:solidFill>
                <a:srgbClr val="000000"/>
              </a:solidFill>
              <a:effectLst/>
              <a:latin typeface="Roboto Medium" panose="02000000000000000000" pitchFamily="2" charset="0"/>
            </a:endParaRPr>
          </a:p>
          <a:p>
            <a:pPr algn="l" fontAlgn="base">
              <a:buFont typeface="+mj-lt"/>
              <a:buAutoNum type="arabicPeriod"/>
            </a:pPr>
            <a:r>
              <a:rPr lang="en-US" b="0" i="0" dirty="0">
                <a:solidFill>
                  <a:srgbClr val="000000"/>
                </a:solidFill>
                <a:effectLst/>
                <a:latin typeface="inherit"/>
              </a:rPr>
              <a:t>Governments can use urban forums to</a:t>
            </a:r>
            <a:r>
              <a:rPr lang="en-US" b="1" i="0" dirty="0">
                <a:solidFill>
                  <a:srgbClr val="5090CD"/>
                </a:solidFill>
                <a:effectLst/>
                <a:latin typeface="inherit"/>
              </a:rPr>
              <a:t> initiate a progress report on global agendas.</a:t>
            </a:r>
            <a:r>
              <a:rPr lang="en-US" b="0" i="0" dirty="0">
                <a:solidFill>
                  <a:srgbClr val="5090CD"/>
                </a:solidFill>
                <a:effectLst/>
                <a:latin typeface="inherit"/>
              </a:rPr>
              <a:t> </a:t>
            </a:r>
            <a:r>
              <a:rPr lang="en-US" b="0" i="0" dirty="0">
                <a:solidFill>
                  <a:srgbClr val="000000"/>
                </a:solidFill>
                <a:effectLst/>
                <a:latin typeface="inherit"/>
              </a:rPr>
              <a:t>In this modality, an urban forum is positioned as a tool to raise awareness and buy-in for the reporting process. The results will eventually be used to inform planning practice and feed into national urban policy.</a:t>
            </a:r>
          </a:p>
          <a:p>
            <a:pPr algn="l" fontAlgn="base">
              <a:buFont typeface="+mj-lt"/>
              <a:buAutoNum type="arabicPeriod"/>
            </a:pPr>
            <a:r>
              <a:rPr lang="en-US" b="0" i="0" dirty="0">
                <a:solidFill>
                  <a:srgbClr val="000000"/>
                </a:solidFill>
                <a:effectLst/>
                <a:latin typeface="inherit"/>
              </a:rPr>
              <a:t>2</a:t>
            </a:r>
          </a:p>
          <a:p>
            <a:pPr algn="l" fontAlgn="base">
              <a:buFont typeface="+mj-lt"/>
              <a:buAutoNum type="arabicPeriod"/>
            </a:pPr>
            <a:r>
              <a:rPr lang="en-US" b="0" i="0" dirty="0">
                <a:solidFill>
                  <a:srgbClr val="000000"/>
                </a:solidFill>
                <a:effectLst/>
                <a:latin typeface="inherit"/>
              </a:rPr>
              <a:t>Governments can use urban forums</a:t>
            </a:r>
            <a:r>
              <a:rPr lang="en-US" b="1" i="0" dirty="0">
                <a:solidFill>
                  <a:srgbClr val="5090CD"/>
                </a:solidFill>
                <a:effectLst/>
                <a:latin typeface="inherit"/>
              </a:rPr>
              <a:t> </a:t>
            </a:r>
            <a:r>
              <a:rPr lang="en-US" b="0" i="0" dirty="0">
                <a:solidFill>
                  <a:srgbClr val="000000"/>
                </a:solidFill>
                <a:effectLst/>
                <a:latin typeface="inherit"/>
              </a:rPr>
              <a:t>as </a:t>
            </a:r>
            <a:r>
              <a:rPr lang="en-US" b="1" i="0" dirty="0">
                <a:solidFill>
                  <a:srgbClr val="5090CD"/>
                </a:solidFill>
                <a:effectLst/>
                <a:latin typeface="inherit"/>
              </a:rPr>
              <a:t>platforms to engage with stakeholders from governments, civil society, private sector, academia and media to enhance the reporting process and ensure involvement of all multilevel actors.</a:t>
            </a:r>
            <a:r>
              <a:rPr lang="en-US" b="0" i="0" dirty="0">
                <a:solidFill>
                  <a:srgbClr val="000000"/>
                </a:solidFill>
                <a:effectLst/>
                <a:latin typeface="inherit"/>
              </a:rPr>
              <a:t> It will also help identify gaps in the progress report, capacity development, peer-to-peer learning, and enhancing bottom-up urban solutions.  </a:t>
            </a:r>
          </a:p>
          <a:p>
            <a:pPr algn="l" fontAlgn="base">
              <a:buFont typeface="+mj-lt"/>
              <a:buAutoNum type="arabicPeriod"/>
            </a:pPr>
            <a:r>
              <a:rPr lang="en-US" b="0" i="0" dirty="0">
                <a:solidFill>
                  <a:srgbClr val="000000"/>
                </a:solidFill>
                <a:effectLst/>
                <a:latin typeface="inherit"/>
              </a:rPr>
              <a:t>3</a:t>
            </a:r>
          </a:p>
          <a:p>
            <a:pPr algn="l" fontAlgn="base">
              <a:buFont typeface="+mj-lt"/>
              <a:buAutoNum type="arabicPeriod"/>
            </a:pPr>
            <a:r>
              <a:rPr lang="en-US" b="0" i="0" dirty="0">
                <a:solidFill>
                  <a:srgbClr val="000000"/>
                </a:solidFill>
                <a:effectLst/>
                <a:latin typeface="inherit"/>
              </a:rPr>
              <a:t>Governments can use their urban forums</a:t>
            </a:r>
            <a:r>
              <a:rPr lang="en-US" b="1" i="0" dirty="0">
                <a:solidFill>
                  <a:srgbClr val="5090CD"/>
                </a:solidFill>
                <a:effectLst/>
                <a:latin typeface="inherit"/>
              </a:rPr>
              <a:t> to evaluate implementation of important recommendations, outcomes and results </a:t>
            </a:r>
            <a:r>
              <a:rPr lang="en-US" b="0" i="0" dirty="0">
                <a:solidFill>
                  <a:srgbClr val="000000"/>
                </a:solidFill>
                <a:effectLst/>
                <a:latin typeface="inherit"/>
              </a:rPr>
              <a:t>from a past reporting process. This gives an opportunity to assess role of the reports in accelerating implementation.</a:t>
            </a:r>
          </a:p>
          <a:p>
            <a:endParaRPr lang="en-US" dirty="0">
              <a:solidFill>
                <a:srgbClr val="3F3F3F"/>
              </a:solidFill>
              <a:effectLst/>
              <a:latin typeface="Helvetica Neue" panose="02000503000000020004" pitchFamily="2" charset="0"/>
            </a:endParaRPr>
          </a:p>
          <a:p>
            <a:endParaRPr lang="en-US" dirty="0"/>
          </a:p>
        </p:txBody>
      </p:sp>
      <p:sp>
        <p:nvSpPr>
          <p:cNvPr id="4" name="Slide Number Placeholder 3">
            <a:extLst>
              <a:ext uri="{FF2B5EF4-FFF2-40B4-BE49-F238E27FC236}">
                <a16:creationId xmlns:a16="http://schemas.microsoft.com/office/drawing/2014/main" id="{5F2206D3-CF6D-2EDF-A292-BBAFCDDEBB78}"/>
              </a:ext>
            </a:extLst>
          </p:cNvPr>
          <p:cNvSpPr>
            <a:spLocks noGrp="1"/>
          </p:cNvSpPr>
          <p:nvPr>
            <p:ph type="sldNum" sz="quarter" idx="5"/>
          </p:nvPr>
        </p:nvSpPr>
        <p:spPr/>
        <p:txBody>
          <a:bodyPr/>
          <a:lstStyle/>
          <a:p>
            <a:fld id="{9535FDB4-DF3C-804A-8126-4C8A067D8A3B}" type="slidenum">
              <a:rPr lang="en-US" smtClean="0"/>
              <a:t>7</a:t>
            </a:fld>
            <a:endParaRPr lang="en-US"/>
          </a:p>
        </p:txBody>
      </p:sp>
    </p:spTree>
    <p:extLst>
      <p:ext uri="{BB962C8B-B14F-4D97-AF65-F5344CB8AC3E}">
        <p14:creationId xmlns:p14="http://schemas.microsoft.com/office/powerpoint/2010/main" val="337642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BDCA-1E34-8632-0810-E04F338DB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3CF69-822B-EEBC-EC79-E07092C91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803F6-0640-99CB-E1CB-B87C9494CF4C}"/>
              </a:ext>
            </a:extLst>
          </p:cNvPr>
          <p:cNvSpPr>
            <a:spLocks noGrp="1"/>
          </p:cNvSpPr>
          <p:nvPr>
            <p:ph type="body" idx="1"/>
          </p:nvPr>
        </p:nvSpPr>
        <p:spPr/>
        <p:txBody>
          <a:bodyPr/>
          <a:lstStyle/>
          <a:p>
            <a:r>
              <a:rPr lang="en-US" dirty="0">
                <a:solidFill>
                  <a:srgbClr val="374151"/>
                </a:solidFill>
                <a:latin typeface="Söhne"/>
                <a:cs typeface="Calibri"/>
              </a:rPr>
              <a:t>In addition to the option to convert your NUF/NUP into a New Urban Agenda national progress report, we also wanted to highlight the overall connection between reporting on the New Urban Agenda and various other complementary monitoring and reporting processes. </a:t>
            </a:r>
          </a:p>
          <a:p>
            <a:endParaRPr lang="en-US" dirty="0">
              <a:solidFill>
                <a:srgbClr val="374151"/>
              </a:solidFill>
              <a:latin typeface="Söhne"/>
              <a:cs typeface="Calibri"/>
            </a:endParaRPr>
          </a:p>
          <a:p>
            <a:r>
              <a:rPr lang="en-US" dirty="0">
                <a:solidFill>
                  <a:srgbClr val="374151"/>
                </a:solidFill>
                <a:latin typeface="Söhne"/>
                <a:cs typeface="Calibri"/>
              </a:rPr>
              <a:t>Instead of duplicating efforts, where relevant to the New Urban Agenda, we strongly encourage governments to make use of the data, experiences and analysis produced for other reporting processes. </a:t>
            </a:r>
            <a:br>
              <a:rPr lang="en-US" dirty="0">
                <a:solidFill>
                  <a:srgbClr val="374151"/>
                </a:solidFill>
                <a:latin typeface="Söhne"/>
                <a:cs typeface="Calibri"/>
              </a:rPr>
            </a:br>
            <a:br>
              <a:rPr lang="en-US" dirty="0">
                <a:solidFill>
                  <a:srgbClr val="374151"/>
                </a:solidFill>
                <a:latin typeface="Söhne"/>
                <a:cs typeface="Calibri"/>
              </a:rPr>
            </a:br>
            <a:r>
              <a:rPr lang="en-US" dirty="0">
                <a:solidFill>
                  <a:srgbClr val="374151"/>
                </a:solidFill>
                <a:latin typeface="Söhne"/>
                <a:cs typeface="Calibri"/>
              </a:rPr>
              <a:t>The biggest and most obvious example of this is with the SDGs and Agenda 2030, given the deep connection between the New Urban Agenda and the urban components of the SDGs. This includes reporting done for Voluntary National Reviews and Voluntary Local Reviews. </a:t>
            </a:r>
          </a:p>
          <a:p>
            <a:endParaRPr lang="en-US" dirty="0">
              <a:solidFill>
                <a:srgbClr val="374151"/>
              </a:solidFill>
              <a:latin typeface="Söhne"/>
              <a:cs typeface="Calibri"/>
            </a:endParaRPr>
          </a:p>
          <a:p>
            <a:r>
              <a:rPr lang="en-US" dirty="0">
                <a:solidFill>
                  <a:srgbClr val="374151"/>
                </a:solidFill>
                <a:latin typeface="Söhne"/>
                <a:cs typeface="Calibri"/>
              </a:rPr>
              <a:t>Other examples include the Global Stocktaking and Nationally Determined Contributions under the Paris Agreement; contributions of cities and local governments to various urban data initiatives linked with the Urban Monitoring Framework, such as the Quality of Life Index; as well as monitoring and reporting on various international guidelines, such as the </a:t>
            </a:r>
            <a:r>
              <a:rPr lang="en-US" dirty="0" err="1">
                <a:solidFill>
                  <a:srgbClr val="374151"/>
                </a:solidFill>
                <a:latin typeface="Söhne"/>
                <a:cs typeface="Calibri"/>
              </a:rPr>
              <a:t>territoral</a:t>
            </a:r>
            <a:r>
              <a:rPr lang="en-US" dirty="0">
                <a:solidFill>
                  <a:srgbClr val="374151"/>
                </a:solidFill>
                <a:latin typeface="Söhne"/>
                <a:cs typeface="Calibri"/>
              </a:rPr>
              <a:t> and spatial planning guidelines and the recently launched 2025 international guidelines on people-</a:t>
            </a:r>
            <a:r>
              <a:rPr lang="en-US" dirty="0" err="1">
                <a:solidFill>
                  <a:srgbClr val="374151"/>
                </a:solidFill>
                <a:latin typeface="Söhne"/>
                <a:cs typeface="Calibri"/>
              </a:rPr>
              <a:t>centred</a:t>
            </a:r>
            <a:r>
              <a:rPr lang="en-US" dirty="0">
                <a:solidFill>
                  <a:srgbClr val="374151"/>
                </a:solidFill>
                <a:latin typeface="Söhne"/>
                <a:cs typeface="Calibri"/>
              </a:rPr>
              <a:t> smart cities. </a:t>
            </a:r>
          </a:p>
          <a:p>
            <a:endParaRPr lang="en-US" dirty="0">
              <a:solidFill>
                <a:srgbClr val="374151"/>
              </a:solidFill>
              <a:latin typeface="Söhne"/>
              <a:cs typeface="Calibri"/>
            </a:endParaRPr>
          </a:p>
          <a:p>
            <a:r>
              <a:rPr lang="en-US" dirty="0">
                <a:solidFill>
                  <a:srgbClr val="374151"/>
                </a:solidFill>
                <a:latin typeface="Söhne"/>
                <a:cs typeface="Calibri"/>
              </a:rPr>
              <a:t>---</a:t>
            </a:r>
          </a:p>
          <a:p>
            <a:endParaRPr lang="en-US" dirty="0">
              <a:solidFill>
                <a:srgbClr val="374151"/>
              </a:solidFill>
              <a:latin typeface="Söhne"/>
              <a:cs typeface="Calibri"/>
            </a:endParaRPr>
          </a:p>
          <a:p>
            <a:r>
              <a:rPr lang="en-US" dirty="0">
                <a:solidFill>
                  <a:srgbClr val="374151"/>
                </a:solidFill>
                <a:latin typeface="Söhne"/>
                <a:cs typeface="Calibri"/>
              </a:rPr>
              <a:t>When appropriately aggregated (VLRs) or disaggregated (VNRs, NDCs), data, analysis, and case studies/practices from other UN reporting processes can and should be leveraged for NUA NPRs to help reduce the reporting burden. Member States should welcome this as they have frequently expressed fatigue and concern about the high reporting burden for national governments and other stakeholders.</a:t>
            </a:r>
          </a:p>
          <a:p>
            <a:endParaRPr lang="en-US" dirty="0">
              <a:solidFill>
                <a:srgbClr val="374151"/>
              </a:solidFill>
              <a:latin typeface="Söhne"/>
              <a:cs typeface="Calibri"/>
            </a:endParaRPr>
          </a:p>
          <a:p>
            <a:r>
              <a:rPr lang="en-US" dirty="0">
                <a:solidFill>
                  <a:srgbClr val="374151"/>
                </a:solidFill>
                <a:latin typeface="Söhne"/>
                <a:cs typeface="Calibri"/>
              </a:rPr>
              <a:t>The NUA NPR process can in turn be used to inform each of these processes, including VNRs, VLRs, our NUPs, and the Global Stocktaking process that is occurring around NDCs to meet the objectives of the Paris Agreement. Linkages with these other processes can also help to improve mainstreaming of the New Urban Agenda. </a:t>
            </a:r>
          </a:p>
          <a:p>
            <a:endParaRPr lang="en-US" dirty="0"/>
          </a:p>
        </p:txBody>
      </p:sp>
      <p:sp>
        <p:nvSpPr>
          <p:cNvPr id="4" name="Slide Number Placeholder 3">
            <a:extLst>
              <a:ext uri="{FF2B5EF4-FFF2-40B4-BE49-F238E27FC236}">
                <a16:creationId xmlns:a16="http://schemas.microsoft.com/office/drawing/2014/main" id="{1D6ACBA8-C97C-7AB6-C8E7-5D24454BC15F}"/>
              </a:ext>
            </a:extLst>
          </p:cNvPr>
          <p:cNvSpPr>
            <a:spLocks noGrp="1"/>
          </p:cNvSpPr>
          <p:nvPr>
            <p:ph type="sldNum" sz="quarter" idx="5"/>
          </p:nvPr>
        </p:nvSpPr>
        <p:spPr/>
        <p:txBody>
          <a:bodyPr/>
          <a:lstStyle/>
          <a:p>
            <a:fld id="{9535FDB4-DF3C-804A-8126-4C8A067D8A3B}" type="slidenum">
              <a:rPr lang="en-US" smtClean="0"/>
              <a:t>8</a:t>
            </a:fld>
            <a:endParaRPr lang="en-US"/>
          </a:p>
        </p:txBody>
      </p:sp>
    </p:spTree>
    <p:extLst>
      <p:ext uri="{BB962C8B-B14F-4D97-AF65-F5344CB8AC3E}">
        <p14:creationId xmlns:p14="http://schemas.microsoft.com/office/powerpoint/2010/main" val="193326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6D0DB-DF4C-88FC-EF80-4D79AAF5D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DFD84-07BD-F084-D195-0BBAF68C7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45267-9DB5-E202-0AF6-CC57D6FE7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C659E-7901-5BF5-83D3-CB4CB8B752E7}"/>
              </a:ext>
            </a:extLst>
          </p:cNvPr>
          <p:cNvSpPr>
            <a:spLocks noGrp="1"/>
          </p:cNvSpPr>
          <p:nvPr>
            <p:ph type="sldNum" sz="quarter" idx="5"/>
          </p:nvPr>
        </p:nvSpPr>
        <p:spPr/>
        <p:txBody>
          <a:bodyPr/>
          <a:lstStyle/>
          <a:p>
            <a:fld id="{9535FDB4-DF3C-804A-8126-4C8A067D8A3B}" type="slidenum">
              <a:rPr lang="en-US" smtClean="0"/>
              <a:t>9</a:t>
            </a:fld>
            <a:endParaRPr lang="en-US"/>
          </a:p>
        </p:txBody>
      </p:sp>
    </p:spTree>
    <p:extLst>
      <p:ext uri="{BB962C8B-B14F-4D97-AF65-F5344CB8AC3E}">
        <p14:creationId xmlns:p14="http://schemas.microsoft.com/office/powerpoint/2010/main" val="408670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14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2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71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444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08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6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1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44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16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74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894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24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302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5356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5346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99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81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19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3411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744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501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56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74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50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50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8824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53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3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16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494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3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33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327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4058153-1352-FEBB-516F-EBAA3132529D}"/>
              </a:ext>
            </a:extLst>
          </p:cNvPr>
          <p:cNvSpPr/>
          <p:nvPr userDrawn="1"/>
        </p:nvSpPr>
        <p:spPr>
          <a:xfrm>
            <a:off x="0" y="0"/>
            <a:ext cx="18288000" cy="10287000"/>
          </a:xfrm>
          <a:custGeom>
            <a:avLst/>
            <a:gdLst/>
            <a:ahLst/>
            <a:cxnLst/>
            <a:rect l="l" t="t" r="r" b="b"/>
            <a:pathLst>
              <a:path w="18233973" h="10287000">
                <a:moveTo>
                  <a:pt x="0" y="0"/>
                </a:moveTo>
                <a:lnTo>
                  <a:pt x="18233973" y="0"/>
                </a:lnTo>
                <a:lnTo>
                  <a:pt x="18233973" y="10287000"/>
                </a:lnTo>
                <a:lnTo>
                  <a:pt x="0" y="10287000"/>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10" name="Group 3">
            <a:extLst>
              <a:ext uri="{FF2B5EF4-FFF2-40B4-BE49-F238E27FC236}">
                <a16:creationId xmlns:a16="http://schemas.microsoft.com/office/drawing/2014/main" id="{B6B86670-9937-9F8E-1303-FD93A7DE7EF9}"/>
              </a:ext>
            </a:extLst>
          </p:cNvPr>
          <p:cNvGrpSpPr/>
          <p:nvPr userDrawn="1"/>
        </p:nvGrpSpPr>
        <p:grpSpPr>
          <a:xfrm>
            <a:off x="1771079" y="1068551"/>
            <a:ext cx="15050641" cy="8428119"/>
            <a:chOff x="0" y="-9525"/>
            <a:chExt cx="5393810" cy="3020448"/>
          </a:xfrm>
        </p:grpSpPr>
        <p:sp>
          <p:nvSpPr>
            <p:cNvPr id="11" name="Freeform 4">
              <a:extLst>
                <a:ext uri="{FF2B5EF4-FFF2-40B4-BE49-F238E27FC236}">
                  <a16:creationId xmlns:a16="http://schemas.microsoft.com/office/drawing/2014/main" id="{6F036F6F-A26B-19EB-B391-948C86FB274A}"/>
                </a:ext>
              </a:extLst>
            </p:cNvPr>
            <p:cNvSpPr/>
            <p:nvPr userDrawn="1"/>
          </p:nvSpPr>
          <p:spPr>
            <a:xfrm>
              <a:off x="0" y="0"/>
              <a:ext cx="5393810" cy="3010923"/>
            </a:xfrm>
            <a:custGeom>
              <a:avLst/>
              <a:gdLst/>
              <a:ahLst/>
              <a:cxnLst/>
              <a:rect l="l" t="t" r="r" b="b"/>
              <a:pathLst>
                <a:path w="5393810" h="3010923">
                  <a:moveTo>
                    <a:pt x="0" y="0"/>
                  </a:moveTo>
                  <a:lnTo>
                    <a:pt x="5393810" y="0"/>
                  </a:lnTo>
                  <a:lnTo>
                    <a:pt x="5393810" y="3010923"/>
                  </a:lnTo>
                  <a:lnTo>
                    <a:pt x="0" y="3010923"/>
                  </a:lnTo>
                  <a:close/>
                </a:path>
              </a:pathLst>
            </a:custGeom>
            <a:solidFill>
              <a:srgbClr val="FFFF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TextBox 5">
              <a:extLst>
                <a:ext uri="{FF2B5EF4-FFF2-40B4-BE49-F238E27FC236}">
                  <a16:creationId xmlns:a16="http://schemas.microsoft.com/office/drawing/2014/main" id="{679711AB-2346-5537-6D50-8E8894E196B9}"/>
                </a:ext>
              </a:extLst>
            </p:cNvPr>
            <p:cNvSpPr txBox="1"/>
            <p:nvPr userDrawn="1"/>
          </p:nvSpPr>
          <p:spPr>
            <a:xfrm>
              <a:off x="0" y="-9525"/>
              <a:ext cx="5393810" cy="302044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94"/>
                </a:lnSpc>
              </a:pPr>
              <a:endParaRPr/>
            </a:p>
          </p:txBody>
        </p:sp>
      </p:grpSp>
    </p:spTree>
    <p:extLst>
      <p:ext uri="{BB962C8B-B14F-4D97-AF65-F5344CB8AC3E}">
        <p14:creationId xmlns:p14="http://schemas.microsoft.com/office/powerpoint/2010/main" val="17454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grpSp>
        <p:nvGrpSpPr>
          <p:cNvPr id="14" name="Group 7">
            <a:extLst>
              <a:ext uri="{FF2B5EF4-FFF2-40B4-BE49-F238E27FC236}">
                <a16:creationId xmlns:a16="http://schemas.microsoft.com/office/drawing/2014/main" id="{C66322DA-5B53-621F-57B6-7158E68D572B}"/>
              </a:ext>
            </a:extLst>
          </p:cNvPr>
          <p:cNvGrpSpPr/>
          <p:nvPr userDrawn="1"/>
        </p:nvGrpSpPr>
        <p:grpSpPr>
          <a:xfrm>
            <a:off x="15621000" y="7810500"/>
            <a:ext cx="2462329" cy="1285968"/>
            <a:chOff x="0" y="0"/>
            <a:chExt cx="3283104" cy="1714623"/>
          </a:xfrm>
        </p:grpSpPr>
        <p:sp>
          <p:nvSpPr>
            <p:cNvPr id="15" name="Freeform 8">
              <a:extLst>
                <a:ext uri="{FF2B5EF4-FFF2-40B4-BE49-F238E27FC236}">
                  <a16:creationId xmlns:a16="http://schemas.microsoft.com/office/drawing/2014/main" id="{06C2510F-E2C4-2E11-2905-6A3847F6D021}"/>
                </a:ext>
              </a:extLst>
            </p:cNvPr>
            <p:cNvSpPr/>
            <p:nvPr userDrawn="1"/>
          </p:nvSpPr>
          <p:spPr>
            <a:xfrm>
              <a:off x="0" y="112573"/>
              <a:ext cx="1555557" cy="1524981"/>
            </a:xfrm>
            <a:custGeom>
              <a:avLst/>
              <a:gdLst/>
              <a:ahLst/>
              <a:cxnLst/>
              <a:rect l="l" t="t" r="r" b="b"/>
              <a:pathLst>
                <a:path w="1555557" h="1524981">
                  <a:moveTo>
                    <a:pt x="0" y="0"/>
                  </a:moveTo>
                  <a:lnTo>
                    <a:pt x="1555557" y="0"/>
                  </a:lnTo>
                  <a:lnTo>
                    <a:pt x="1555557" y="1524981"/>
                  </a:lnTo>
                  <a:lnTo>
                    <a:pt x="0" y="1524981"/>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9">
              <a:extLst>
                <a:ext uri="{FF2B5EF4-FFF2-40B4-BE49-F238E27FC236}">
                  <a16:creationId xmlns:a16="http://schemas.microsoft.com/office/drawing/2014/main" id="{1654F737-C6AF-7CDC-4D06-5A522D6BD965}"/>
                </a:ext>
              </a:extLst>
            </p:cNvPr>
            <p:cNvSpPr/>
            <p:nvPr userDrawn="1"/>
          </p:nvSpPr>
          <p:spPr>
            <a:xfrm>
              <a:off x="2031468" y="0"/>
              <a:ext cx="1251636" cy="1714623"/>
            </a:xfrm>
            <a:custGeom>
              <a:avLst/>
              <a:gdLst/>
              <a:ahLst/>
              <a:cxnLst/>
              <a:rect l="l" t="t" r="r" b="b"/>
              <a:pathLst>
                <a:path w="1251636" h="1714623">
                  <a:moveTo>
                    <a:pt x="0" y="0"/>
                  </a:moveTo>
                  <a:lnTo>
                    <a:pt x="1251636" y="0"/>
                  </a:lnTo>
                  <a:lnTo>
                    <a:pt x="1251636" y="1714623"/>
                  </a:lnTo>
                  <a:lnTo>
                    <a:pt x="0" y="1714623"/>
                  </a:lnTo>
                  <a:lnTo>
                    <a:pt x="0" y="0"/>
                  </a:lnTo>
                  <a:close/>
                </a:path>
              </a:pathLst>
            </a:custGeom>
            <a:blipFill>
              <a:blip r:embed="rId17"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176745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spTree>
    <p:extLst>
      <p:ext uri="{BB962C8B-B14F-4D97-AF65-F5344CB8AC3E}">
        <p14:creationId xmlns:p14="http://schemas.microsoft.com/office/powerpoint/2010/main" val="2064167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sv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2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261844" y="1469934"/>
            <a:ext cx="6855142" cy="646537"/>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Deep Dive</a:t>
            </a:r>
          </a:p>
        </p:txBody>
      </p:sp>
      <p:sp>
        <p:nvSpPr>
          <p:cNvPr id="10" name="TextBox 10"/>
          <p:cNvSpPr txBox="1"/>
          <p:nvPr/>
        </p:nvSpPr>
        <p:spPr>
          <a:xfrm>
            <a:off x="1668538" y="7162381"/>
            <a:ext cx="7855318" cy="1711879"/>
          </a:xfrm>
          <a:prstGeom prst="rect">
            <a:avLst/>
          </a:prstGeom>
        </p:spPr>
        <p:txBody>
          <a:bodyPr lIns="0" tIns="0" rIns="0" bIns="0" rtlCol="0" anchor="t">
            <a:spAutoFit/>
          </a:bodyPr>
          <a:lstStyle/>
          <a:p>
            <a:pPr algn="ctr">
              <a:lnSpc>
                <a:spcPts val="5176"/>
              </a:lnSpc>
            </a:pPr>
            <a:r>
              <a:rPr lang="en-US" sz="3099" b="1" dirty="0">
                <a:solidFill>
                  <a:srgbClr val="02B4E5"/>
                </a:solidFill>
                <a:latin typeface="Quicksand Bold"/>
                <a:ea typeface="Quicksand Bold"/>
                <a:cs typeface="Quicksand Bold"/>
                <a:sym typeface="Quicksand Bold"/>
              </a:rPr>
              <a:t>Matthew Benn</a:t>
            </a:r>
          </a:p>
          <a:p>
            <a:pPr algn="ctr">
              <a:lnSpc>
                <a:spcPts val="4342"/>
              </a:lnSpc>
            </a:pPr>
            <a:r>
              <a:rPr lang="en-US" sz="2600" b="1" dirty="0">
                <a:solidFill>
                  <a:srgbClr val="000000"/>
                </a:solidFill>
                <a:latin typeface="Quicksand Bold"/>
                <a:ea typeface="Quicksand Bold"/>
                <a:cs typeface="Quicksand Bold"/>
                <a:sym typeface="Quicksand Bold"/>
              </a:rPr>
              <a:t>Programme Management Consultant</a:t>
            </a:r>
          </a:p>
          <a:p>
            <a:pPr algn="ctr">
              <a:lnSpc>
                <a:spcPts val="4342"/>
              </a:lnSpc>
            </a:pPr>
            <a:r>
              <a:rPr lang="en-US" sz="2600" b="1" dirty="0">
                <a:solidFill>
                  <a:srgbClr val="000000"/>
                </a:solidFill>
                <a:latin typeface="Quicksand Bold"/>
                <a:ea typeface="Quicksand Bold"/>
                <a:cs typeface="Quicksand Bold"/>
                <a:sym typeface="Quicksand Bold"/>
              </a:rPr>
              <a:t>UN-Habitat</a:t>
            </a:r>
          </a:p>
        </p:txBody>
      </p:sp>
      <p:grpSp>
        <p:nvGrpSpPr>
          <p:cNvPr id="11" name="Group 11"/>
          <p:cNvGrpSpPr/>
          <p:nvPr/>
        </p:nvGrpSpPr>
        <p:grpSpPr>
          <a:xfrm>
            <a:off x="3578594" y="2989786"/>
            <a:ext cx="10340619" cy="3056447"/>
            <a:chOff x="0" y="0"/>
            <a:chExt cx="1352899" cy="399885"/>
          </a:xfrm>
        </p:grpSpPr>
        <p:sp>
          <p:nvSpPr>
            <p:cNvPr id="12" name="Freeform 12"/>
            <p:cNvSpPr/>
            <p:nvPr/>
          </p:nvSpPr>
          <p:spPr>
            <a:xfrm>
              <a:off x="0" y="0"/>
              <a:ext cx="1352899" cy="399885"/>
            </a:xfrm>
            <a:custGeom>
              <a:avLst/>
              <a:gdLst/>
              <a:ahLst/>
              <a:cxnLst/>
              <a:rect l="l" t="t" r="r" b="b"/>
              <a:pathLst>
                <a:path w="1352899" h="399885">
                  <a:moveTo>
                    <a:pt x="0" y="0"/>
                  </a:moveTo>
                  <a:lnTo>
                    <a:pt x="1352899" y="0"/>
                  </a:lnTo>
                  <a:lnTo>
                    <a:pt x="1352899" y="399885"/>
                  </a:lnTo>
                  <a:lnTo>
                    <a:pt x="0" y="399885"/>
                  </a:lnTo>
                  <a:close/>
                </a:path>
              </a:pathLst>
            </a:custGeom>
            <a:solidFill>
              <a:srgbClr val="F6B340"/>
            </a:solidFill>
          </p:spPr>
          <p:txBody>
            <a:bodyPr/>
            <a:lstStyle/>
            <a:p>
              <a:endParaRPr lang="zh-CN" altLang="en-US"/>
            </a:p>
          </p:txBody>
        </p:sp>
        <p:sp>
          <p:nvSpPr>
            <p:cNvPr id="13" name="TextBox 13"/>
            <p:cNvSpPr txBox="1"/>
            <p:nvPr/>
          </p:nvSpPr>
          <p:spPr>
            <a:xfrm>
              <a:off x="0" y="-47625"/>
              <a:ext cx="1352899" cy="447510"/>
            </a:xfrm>
            <a:prstGeom prst="rect">
              <a:avLst/>
            </a:prstGeom>
          </p:spPr>
          <p:txBody>
            <a:bodyPr lIns="50800" tIns="50800" rIns="50800" bIns="50800" rtlCol="0" anchor="ctr"/>
            <a:lstStyle/>
            <a:p>
              <a:pPr algn="ctr">
                <a:lnSpc>
                  <a:spcPts val="1649"/>
                </a:lnSpc>
              </a:pPr>
              <a:endParaRPr/>
            </a:p>
          </p:txBody>
        </p:sp>
      </p:grpSp>
      <p:sp>
        <p:nvSpPr>
          <p:cNvPr id="14" name="TextBox 14"/>
          <p:cNvSpPr txBox="1"/>
          <p:nvPr/>
        </p:nvSpPr>
        <p:spPr>
          <a:xfrm>
            <a:off x="4368787" y="3519017"/>
            <a:ext cx="8432813" cy="1997983"/>
          </a:xfrm>
          <a:prstGeom prst="rect">
            <a:avLst/>
          </a:prstGeom>
        </p:spPr>
        <p:txBody>
          <a:bodyPr wrap="square" lIns="0" tIns="0" rIns="0" bIns="0" rtlCol="0" anchor="t">
            <a:spAutoFit/>
          </a:bodyPr>
          <a:lstStyle/>
          <a:p>
            <a:pPr algn="ctr">
              <a:lnSpc>
                <a:spcPts val="7888"/>
              </a:lnSpc>
            </a:pPr>
            <a:r>
              <a:rPr lang="en-US" sz="4930" b="1" dirty="0">
                <a:solidFill>
                  <a:srgbClr val="FFFFFF"/>
                </a:solidFill>
                <a:latin typeface="Quicksand Bold"/>
                <a:ea typeface="Quicksand Bold"/>
                <a:cs typeface="Quicksand Bold"/>
                <a:sym typeface="Quicksand Bold"/>
              </a:rPr>
              <a:t>LET’S TALK NUA!</a:t>
            </a:r>
          </a:p>
          <a:p>
            <a:pPr algn="ctr"/>
            <a:r>
              <a:rPr lang="en-US" sz="3200" b="1" dirty="0">
                <a:solidFill>
                  <a:schemeClr val="tx1">
                    <a:lumMod val="75000"/>
                    <a:lumOff val="25000"/>
                  </a:schemeClr>
                </a:solidFill>
                <a:latin typeface="Quicksand Bold"/>
                <a:ea typeface="Quicksand Bold"/>
                <a:cs typeface="Quicksand Bold"/>
                <a:sym typeface="Quicksand Bold"/>
              </a:rPr>
              <a:t>A Q&amp;A on the New Urban Agenda Reporting Guidelines</a:t>
            </a:r>
          </a:p>
        </p:txBody>
      </p:sp>
      <p:sp>
        <p:nvSpPr>
          <p:cNvPr id="2" name="TextBox 10">
            <a:extLst>
              <a:ext uri="{FF2B5EF4-FFF2-40B4-BE49-F238E27FC236}">
                <a16:creationId xmlns:a16="http://schemas.microsoft.com/office/drawing/2014/main" id="{37CE0BA5-4105-9190-0BC8-537E48FD1CEE}"/>
              </a:ext>
            </a:extLst>
          </p:cNvPr>
          <p:cNvSpPr txBox="1"/>
          <p:nvPr/>
        </p:nvSpPr>
        <p:spPr>
          <a:xfrm>
            <a:off x="9116986" y="7149533"/>
            <a:ext cx="7855318" cy="1711879"/>
          </a:xfrm>
          <a:prstGeom prst="rect">
            <a:avLst/>
          </a:prstGeom>
        </p:spPr>
        <p:txBody>
          <a:bodyPr lIns="0" tIns="0" rIns="0" bIns="0" rtlCol="0" anchor="t">
            <a:spAutoFit/>
          </a:bodyPr>
          <a:lstStyle/>
          <a:p>
            <a:pPr algn="ctr">
              <a:lnSpc>
                <a:spcPts val="5176"/>
              </a:lnSpc>
            </a:pPr>
            <a:r>
              <a:rPr lang="en-US" sz="3099" b="1" dirty="0">
                <a:solidFill>
                  <a:srgbClr val="02B4E5"/>
                </a:solidFill>
                <a:latin typeface="Quicksand Bold"/>
                <a:ea typeface="Quicksand Bold"/>
                <a:cs typeface="Quicksand Bold"/>
                <a:sym typeface="Quicksand Bold"/>
              </a:rPr>
              <a:t>Matthijs van Oostrum</a:t>
            </a:r>
          </a:p>
          <a:p>
            <a:pPr algn="ctr">
              <a:lnSpc>
                <a:spcPts val="4342"/>
              </a:lnSpc>
            </a:pPr>
            <a:r>
              <a:rPr lang="en-US" sz="2600" b="1" dirty="0">
                <a:solidFill>
                  <a:srgbClr val="000000"/>
                </a:solidFill>
                <a:latin typeface="Quicksand Bold"/>
                <a:ea typeface="Quicksand Bold"/>
                <a:cs typeface="Quicksand Bold"/>
                <a:sym typeface="Quicksand Bold"/>
              </a:rPr>
              <a:t>Associate Programme Management Officer</a:t>
            </a:r>
          </a:p>
          <a:p>
            <a:pPr algn="ctr">
              <a:lnSpc>
                <a:spcPts val="4342"/>
              </a:lnSpc>
            </a:pPr>
            <a:r>
              <a:rPr lang="en-US" sz="2600" b="1" dirty="0">
                <a:solidFill>
                  <a:srgbClr val="000000"/>
                </a:solidFill>
                <a:latin typeface="Quicksand Bold"/>
                <a:ea typeface="Quicksand Bold"/>
                <a:cs typeface="Quicksand Bold"/>
                <a:sym typeface="Quicksand Bold"/>
              </a:rPr>
              <a:t>UN-Habitat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2A4100-5635-8658-94D1-0CE4CE4AC580}"/>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82682301-E119-5DD5-1293-9C15ED746B18}"/>
              </a:ext>
            </a:extLst>
          </p:cNvPr>
          <p:cNvSpPr txBox="1"/>
          <p:nvPr/>
        </p:nvSpPr>
        <p:spPr>
          <a:xfrm>
            <a:off x="1137658" y="1223777"/>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Strategic ways forward (2.5)</a:t>
            </a:r>
          </a:p>
        </p:txBody>
      </p:sp>
      <p:sp>
        <p:nvSpPr>
          <p:cNvPr id="2" name="Triangle 1">
            <a:extLst>
              <a:ext uri="{FF2B5EF4-FFF2-40B4-BE49-F238E27FC236}">
                <a16:creationId xmlns:a16="http://schemas.microsoft.com/office/drawing/2014/main" id="{92ED02DC-F58D-734C-E865-A5F541E21AC3}"/>
              </a:ext>
            </a:extLst>
          </p:cNvPr>
          <p:cNvSpPr/>
          <p:nvPr/>
        </p:nvSpPr>
        <p:spPr>
          <a:xfrm rot="5400000">
            <a:off x="1072822" y="2706435"/>
            <a:ext cx="416453" cy="2494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10">
            <a:extLst>
              <a:ext uri="{FF2B5EF4-FFF2-40B4-BE49-F238E27FC236}">
                <a16:creationId xmlns:a16="http://schemas.microsoft.com/office/drawing/2014/main" id="{D437BCE5-1836-5B3E-E89E-28983A027A32}"/>
              </a:ext>
            </a:extLst>
          </p:cNvPr>
          <p:cNvSpPr txBox="1"/>
          <p:nvPr/>
        </p:nvSpPr>
        <p:spPr>
          <a:xfrm>
            <a:off x="1456770" y="2552700"/>
            <a:ext cx="16221630" cy="1015663"/>
          </a:xfrm>
          <a:prstGeom prst="rect">
            <a:avLst/>
          </a:prstGeom>
          <a:noFill/>
        </p:spPr>
        <p:txBody>
          <a:bodyPr wrap="square">
            <a:spAutoFit/>
          </a:bodyPr>
          <a:lstStyle/>
          <a:p>
            <a:r>
              <a:rPr lang="en-GB" sz="3000" b="1" dirty="0">
                <a:solidFill>
                  <a:srgbClr val="000000"/>
                </a:solidFill>
                <a:latin typeface="Quicksand Bold"/>
              </a:rPr>
              <a:t>What key actions is your country planning to implement from now until 2036 to achieve the New Urban Agenda?</a:t>
            </a:r>
          </a:p>
        </p:txBody>
      </p:sp>
      <p:sp>
        <p:nvSpPr>
          <p:cNvPr id="4" name="ZoneTexte 10">
            <a:extLst>
              <a:ext uri="{FF2B5EF4-FFF2-40B4-BE49-F238E27FC236}">
                <a16:creationId xmlns:a16="http://schemas.microsoft.com/office/drawing/2014/main" id="{0A499D8C-6163-DB0C-FFFD-7FD39C6D5B6D}"/>
              </a:ext>
            </a:extLst>
          </p:cNvPr>
          <p:cNvSpPr txBox="1"/>
          <p:nvPr/>
        </p:nvSpPr>
        <p:spPr>
          <a:xfrm>
            <a:off x="1456770" y="3762872"/>
            <a:ext cx="16221630" cy="1015663"/>
          </a:xfrm>
          <a:prstGeom prst="rect">
            <a:avLst/>
          </a:prstGeom>
          <a:noFill/>
        </p:spPr>
        <p:txBody>
          <a:bodyPr wrap="square">
            <a:spAutoFit/>
          </a:bodyPr>
          <a:lstStyle/>
          <a:p>
            <a:r>
              <a:rPr lang="en-GB" sz="3000" b="1" dirty="0">
                <a:solidFill>
                  <a:srgbClr val="000000"/>
                </a:solidFill>
                <a:latin typeface="Quicksand Bold"/>
              </a:rPr>
              <a:t>What aspects of implementation have been most lacking and need to improve to enable achievement of the agenda?</a:t>
            </a:r>
          </a:p>
        </p:txBody>
      </p:sp>
      <p:sp>
        <p:nvSpPr>
          <p:cNvPr id="5" name="Triangle 4">
            <a:extLst>
              <a:ext uri="{FF2B5EF4-FFF2-40B4-BE49-F238E27FC236}">
                <a16:creationId xmlns:a16="http://schemas.microsoft.com/office/drawing/2014/main" id="{EF82285C-7105-7FDF-1662-9AC5952438B8}"/>
              </a:ext>
            </a:extLst>
          </p:cNvPr>
          <p:cNvSpPr/>
          <p:nvPr/>
        </p:nvSpPr>
        <p:spPr>
          <a:xfrm rot="5400000">
            <a:off x="1072822" y="3937747"/>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78582C3C-DED0-4266-9003-7D877840B5B9}"/>
              </a:ext>
            </a:extLst>
          </p:cNvPr>
          <p:cNvSpPr/>
          <p:nvPr/>
        </p:nvSpPr>
        <p:spPr>
          <a:xfrm rot="5400000">
            <a:off x="1079009" y="5169059"/>
            <a:ext cx="416453" cy="249460"/>
          </a:xfrm>
          <a:prstGeom prst="triangle">
            <a:avLst/>
          </a:prstGeom>
          <a:solidFill>
            <a:srgbClr val="4F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10">
            <a:extLst>
              <a:ext uri="{FF2B5EF4-FFF2-40B4-BE49-F238E27FC236}">
                <a16:creationId xmlns:a16="http://schemas.microsoft.com/office/drawing/2014/main" id="{B8E08C80-E651-440F-F144-15DEB62854ED}"/>
              </a:ext>
            </a:extLst>
          </p:cNvPr>
          <p:cNvSpPr txBox="1"/>
          <p:nvPr/>
        </p:nvSpPr>
        <p:spPr>
          <a:xfrm>
            <a:off x="1456770" y="5000634"/>
            <a:ext cx="16221630" cy="1015663"/>
          </a:xfrm>
          <a:prstGeom prst="rect">
            <a:avLst/>
          </a:prstGeom>
          <a:noFill/>
        </p:spPr>
        <p:txBody>
          <a:bodyPr wrap="square">
            <a:spAutoFit/>
          </a:bodyPr>
          <a:lstStyle/>
          <a:p>
            <a:r>
              <a:rPr lang="en-GB" sz="3000" b="1" dirty="0">
                <a:solidFill>
                  <a:srgbClr val="000000"/>
                </a:solidFill>
                <a:latin typeface="Quicksand Bold"/>
              </a:rPr>
              <a:t>How can political commitment be secured at all levels of government to accelerate implementation of the agenda?</a:t>
            </a:r>
          </a:p>
        </p:txBody>
      </p:sp>
    </p:spTree>
    <p:extLst>
      <p:ext uri="{BB962C8B-B14F-4D97-AF65-F5344CB8AC3E}">
        <p14:creationId xmlns:p14="http://schemas.microsoft.com/office/powerpoint/2010/main" val="191458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32FD-F2CB-F9E4-3941-06B12F6033DD}"/>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D1244CD5-7CB6-3F83-7EC0-765056E6FEC4}"/>
              </a:ext>
            </a:extLst>
          </p:cNvPr>
          <p:cNvSpPr txBox="1"/>
          <p:nvPr/>
        </p:nvSpPr>
        <p:spPr>
          <a:xfrm>
            <a:off x="1137658" y="1223777"/>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2026 reporting cycle timeline </a:t>
            </a:r>
          </a:p>
        </p:txBody>
      </p:sp>
      <p:grpSp>
        <p:nvGrpSpPr>
          <p:cNvPr id="3" name="Group 2">
            <a:extLst>
              <a:ext uri="{FF2B5EF4-FFF2-40B4-BE49-F238E27FC236}">
                <a16:creationId xmlns:a16="http://schemas.microsoft.com/office/drawing/2014/main" id="{E1B7DC40-A390-1E5B-DA1E-2A1D443B7BA8}"/>
              </a:ext>
            </a:extLst>
          </p:cNvPr>
          <p:cNvGrpSpPr/>
          <p:nvPr/>
        </p:nvGrpSpPr>
        <p:grpSpPr>
          <a:xfrm>
            <a:off x="2175943" y="2453400"/>
            <a:ext cx="13424553" cy="5102934"/>
            <a:chOff x="234523" y="2191479"/>
            <a:chExt cx="9375486" cy="3563804"/>
          </a:xfrm>
        </p:grpSpPr>
        <p:grpSp>
          <p:nvGrpSpPr>
            <p:cNvPr id="7" name="Group 6">
              <a:extLst>
                <a:ext uri="{FF2B5EF4-FFF2-40B4-BE49-F238E27FC236}">
                  <a16:creationId xmlns:a16="http://schemas.microsoft.com/office/drawing/2014/main" id="{01E462E0-2F2E-8D15-1E2A-2F2AA6A98919}"/>
                </a:ext>
              </a:extLst>
            </p:cNvPr>
            <p:cNvGrpSpPr/>
            <p:nvPr/>
          </p:nvGrpSpPr>
          <p:grpSpPr>
            <a:xfrm>
              <a:off x="234523" y="2191479"/>
              <a:ext cx="9375486" cy="3563804"/>
              <a:chOff x="398985" y="1869507"/>
              <a:chExt cx="9375486" cy="3563804"/>
            </a:xfrm>
          </p:grpSpPr>
          <p:grpSp>
            <p:nvGrpSpPr>
              <p:cNvPr id="18" name="Group 17">
                <a:extLst>
                  <a:ext uri="{FF2B5EF4-FFF2-40B4-BE49-F238E27FC236}">
                    <a16:creationId xmlns:a16="http://schemas.microsoft.com/office/drawing/2014/main" id="{B2D69547-A7C4-A758-CCA1-DE49CC4E4153}"/>
                  </a:ext>
                </a:extLst>
              </p:cNvPr>
              <p:cNvGrpSpPr/>
              <p:nvPr/>
            </p:nvGrpSpPr>
            <p:grpSpPr>
              <a:xfrm>
                <a:off x="398985" y="2355390"/>
                <a:ext cx="9375486" cy="3077921"/>
                <a:chOff x="-323988" y="1599102"/>
                <a:chExt cx="9375486" cy="3077921"/>
              </a:xfrm>
            </p:grpSpPr>
            <p:grpSp>
              <p:nvGrpSpPr>
                <p:cNvPr id="21" name="Group 20">
                  <a:extLst>
                    <a:ext uri="{FF2B5EF4-FFF2-40B4-BE49-F238E27FC236}">
                      <a16:creationId xmlns:a16="http://schemas.microsoft.com/office/drawing/2014/main" id="{729255D2-6984-6B70-EFA6-5FA445ECA0CA}"/>
                    </a:ext>
                  </a:extLst>
                </p:cNvPr>
                <p:cNvGrpSpPr/>
                <p:nvPr/>
              </p:nvGrpSpPr>
              <p:grpSpPr>
                <a:xfrm>
                  <a:off x="-323988" y="1874386"/>
                  <a:ext cx="9375486" cy="2802637"/>
                  <a:chOff x="442265" y="1239092"/>
                  <a:chExt cx="9375486" cy="2802637"/>
                </a:xfrm>
              </p:grpSpPr>
              <p:sp>
                <p:nvSpPr>
                  <p:cNvPr id="23" name="Pentagon 22">
                    <a:extLst>
                      <a:ext uri="{FF2B5EF4-FFF2-40B4-BE49-F238E27FC236}">
                        <a16:creationId xmlns:a16="http://schemas.microsoft.com/office/drawing/2014/main" id="{84A80EE4-F5FA-BA92-A68B-19EE09478EAF}"/>
                      </a:ext>
                    </a:extLst>
                  </p:cNvPr>
                  <p:cNvSpPr/>
                  <p:nvPr/>
                </p:nvSpPr>
                <p:spPr>
                  <a:xfrm>
                    <a:off x="7574398" y="2305567"/>
                    <a:ext cx="1504759" cy="1192194"/>
                  </a:xfrm>
                  <a:prstGeom prst="homePlate">
                    <a:avLst>
                      <a:gd name="adj" fmla="val 45804"/>
                    </a:avLst>
                  </a:prstGeom>
                  <a:solidFill>
                    <a:srgbClr val="BA0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a:extLst>
                      <a:ext uri="{FF2B5EF4-FFF2-40B4-BE49-F238E27FC236}">
                        <a16:creationId xmlns:a16="http://schemas.microsoft.com/office/drawing/2014/main" id="{AB95DFA7-95D2-BC63-D4F8-2DCB7231345F}"/>
                      </a:ext>
                    </a:extLst>
                  </p:cNvPr>
                  <p:cNvSpPr/>
                  <p:nvPr/>
                </p:nvSpPr>
                <p:spPr>
                  <a:xfrm>
                    <a:off x="5944193" y="2305567"/>
                    <a:ext cx="2271556" cy="1192193"/>
                  </a:xfrm>
                  <a:prstGeom prst="homePlate">
                    <a:avLst/>
                  </a:prstGeom>
                  <a:solidFill>
                    <a:srgbClr val="43927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F5F8B778-210E-7355-84FD-D56A7E5B45B3}"/>
                      </a:ext>
                    </a:extLst>
                  </p:cNvPr>
                  <p:cNvSpPr/>
                  <p:nvPr/>
                </p:nvSpPr>
                <p:spPr>
                  <a:xfrm>
                    <a:off x="3337478" y="2305570"/>
                    <a:ext cx="3373511" cy="1192193"/>
                  </a:xfrm>
                  <a:prstGeom prst="homePlate">
                    <a:avLst/>
                  </a:prstGeom>
                  <a:solidFill>
                    <a:srgbClr val="FFC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a:extLst>
                      <a:ext uri="{FF2B5EF4-FFF2-40B4-BE49-F238E27FC236}">
                        <a16:creationId xmlns:a16="http://schemas.microsoft.com/office/drawing/2014/main" id="{67382CE2-A27F-282F-B00E-BF02BA7400EB}"/>
                      </a:ext>
                    </a:extLst>
                  </p:cNvPr>
                  <p:cNvSpPr/>
                  <p:nvPr/>
                </p:nvSpPr>
                <p:spPr>
                  <a:xfrm>
                    <a:off x="442265" y="2298687"/>
                    <a:ext cx="3902464" cy="1192194"/>
                  </a:xfrm>
                  <a:prstGeom prst="homePlate">
                    <a:avLst>
                      <a:gd name="adj" fmla="val 51378"/>
                    </a:avLst>
                  </a:prstGeom>
                  <a:solidFill>
                    <a:srgbClr val="06749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EC01E60-7FA2-7903-7A61-9FE5FC83E894}"/>
                      </a:ext>
                    </a:extLst>
                  </p:cNvPr>
                  <p:cNvCxnSpPr>
                    <a:cxnSpLocks/>
                    <a:stCxn id="26" idx="1"/>
                    <a:endCxn id="23" idx="3"/>
                  </p:cNvCxnSpPr>
                  <p:nvPr/>
                </p:nvCxnSpPr>
                <p:spPr>
                  <a:xfrm>
                    <a:off x="442265" y="2894784"/>
                    <a:ext cx="8636892" cy="6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7DDF89A-CB93-6036-3FA2-94334E151CB5}"/>
                      </a:ext>
                    </a:extLst>
                  </p:cNvPr>
                  <p:cNvSpPr/>
                  <p:nvPr/>
                </p:nvSpPr>
                <p:spPr>
                  <a:xfrm>
                    <a:off x="1688566" y="2780783"/>
                    <a:ext cx="228600" cy="2286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2F7FEE4-87F0-9E1F-93C7-2AC9DD550755}"/>
                      </a:ext>
                    </a:extLst>
                  </p:cNvPr>
                  <p:cNvSpPr txBox="1"/>
                  <p:nvPr/>
                </p:nvSpPr>
                <p:spPr>
                  <a:xfrm>
                    <a:off x="1424620" y="2305567"/>
                    <a:ext cx="937435" cy="408397"/>
                  </a:xfrm>
                  <a:prstGeom prst="rect">
                    <a:avLst/>
                  </a:prstGeom>
                  <a:noFill/>
                </p:spPr>
                <p:txBody>
                  <a:bodyPr wrap="square" rtlCol="0">
                    <a:spAutoFit/>
                  </a:bodyPr>
                  <a:lstStyle/>
                  <a:p>
                    <a:r>
                      <a:rPr lang="en-US" sz="3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2025</a:t>
                    </a:r>
                  </a:p>
                </p:txBody>
              </p:sp>
              <p:sp>
                <p:nvSpPr>
                  <p:cNvPr id="30" name="Oval 29">
                    <a:extLst>
                      <a:ext uri="{FF2B5EF4-FFF2-40B4-BE49-F238E27FC236}">
                        <a16:creationId xmlns:a16="http://schemas.microsoft.com/office/drawing/2014/main" id="{CC9EF5F7-AC9B-A1CE-1499-8CEDBE119EC6}"/>
                      </a:ext>
                    </a:extLst>
                  </p:cNvPr>
                  <p:cNvSpPr/>
                  <p:nvPr/>
                </p:nvSpPr>
                <p:spPr>
                  <a:xfrm>
                    <a:off x="5845264" y="2780783"/>
                    <a:ext cx="228600" cy="2286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59B4389-1C26-17BB-0616-C4F17DA0FBE6}"/>
                      </a:ext>
                    </a:extLst>
                  </p:cNvPr>
                  <p:cNvSpPr txBox="1"/>
                  <p:nvPr/>
                </p:nvSpPr>
                <p:spPr>
                  <a:xfrm>
                    <a:off x="5655303" y="2319867"/>
                    <a:ext cx="937435" cy="408397"/>
                  </a:xfrm>
                  <a:prstGeom prst="rect">
                    <a:avLst/>
                  </a:prstGeom>
                  <a:noFill/>
                </p:spPr>
                <p:txBody>
                  <a:bodyPr wrap="square" rtlCol="0">
                    <a:spAutoFit/>
                  </a:bodyPr>
                  <a:lstStyle/>
                  <a:p>
                    <a:r>
                      <a:rPr lang="en-US" sz="3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2026</a:t>
                    </a:r>
                  </a:p>
                </p:txBody>
              </p:sp>
              <p:cxnSp>
                <p:nvCxnSpPr>
                  <p:cNvPr id="34" name="Straight Connector 33">
                    <a:extLst>
                      <a:ext uri="{FF2B5EF4-FFF2-40B4-BE49-F238E27FC236}">
                        <a16:creationId xmlns:a16="http://schemas.microsoft.com/office/drawing/2014/main" id="{77BC82F6-A36B-51C3-1560-9228B1EA7B0E}"/>
                      </a:ext>
                    </a:extLst>
                  </p:cNvPr>
                  <p:cNvCxnSpPr>
                    <a:cxnSpLocks/>
                  </p:cNvCxnSpPr>
                  <p:nvPr/>
                </p:nvCxnSpPr>
                <p:spPr>
                  <a:xfrm flipV="1">
                    <a:off x="4313286" y="1239092"/>
                    <a:ext cx="0" cy="1661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C83C309-156D-7DDF-9045-E58D9DC3DA40}"/>
                      </a:ext>
                    </a:extLst>
                  </p:cNvPr>
                  <p:cNvSpPr txBox="1"/>
                  <p:nvPr/>
                </p:nvSpPr>
                <p:spPr>
                  <a:xfrm>
                    <a:off x="935748" y="3664280"/>
                    <a:ext cx="3377537" cy="365408"/>
                  </a:xfrm>
                  <a:prstGeom prst="rect">
                    <a:avLst/>
                  </a:prstGeom>
                  <a:noFill/>
                </p:spPr>
                <p:txBody>
                  <a:bodyPr wrap="square" rtlCol="0">
                    <a:spAutoFit/>
                  </a:bodyPr>
                  <a:lstStyle/>
                  <a:p>
                    <a:r>
                      <a:rPr lang="en-US" sz="2800" b="1" dirty="0">
                        <a:solidFill>
                          <a:srgbClr val="06749E"/>
                        </a:solidFill>
                        <a:latin typeface="Roboto Black" panose="02000000000000000000" pitchFamily="2" charset="0"/>
                        <a:ea typeface="Roboto Black" panose="02000000000000000000" pitchFamily="2" charset="0"/>
                        <a:cs typeface="Roboto Black" panose="02000000000000000000" pitchFamily="2" charset="0"/>
                      </a:rPr>
                      <a:t>INPUT COLLECTION</a:t>
                    </a:r>
                  </a:p>
                </p:txBody>
              </p:sp>
              <p:sp>
                <p:nvSpPr>
                  <p:cNvPr id="38" name="TextBox 37">
                    <a:extLst>
                      <a:ext uri="{FF2B5EF4-FFF2-40B4-BE49-F238E27FC236}">
                        <a16:creationId xmlns:a16="http://schemas.microsoft.com/office/drawing/2014/main" id="{85946753-E6C2-E61C-7391-F1B9E1BE911B}"/>
                      </a:ext>
                    </a:extLst>
                  </p:cNvPr>
                  <p:cNvSpPr txBox="1"/>
                  <p:nvPr/>
                </p:nvSpPr>
                <p:spPr>
                  <a:xfrm>
                    <a:off x="4071012" y="3676321"/>
                    <a:ext cx="1958376" cy="365408"/>
                  </a:xfrm>
                  <a:prstGeom prst="rect">
                    <a:avLst/>
                  </a:prstGeom>
                  <a:noFill/>
                </p:spPr>
                <p:txBody>
                  <a:bodyPr wrap="square" rtlCol="0">
                    <a:spAutoFit/>
                  </a:bodyPr>
                  <a:lstStyle/>
                  <a:p>
                    <a:r>
                      <a:rPr lang="en-US" sz="2800" b="1" dirty="0">
                        <a:solidFill>
                          <a:srgbClr val="FFC000"/>
                        </a:solidFill>
                        <a:latin typeface="Roboto Black" panose="02000000000000000000" pitchFamily="2" charset="0"/>
                        <a:ea typeface="Roboto Black" panose="02000000000000000000" pitchFamily="2" charset="0"/>
                        <a:cs typeface="Roboto Black" panose="02000000000000000000" pitchFamily="2" charset="0"/>
                      </a:rPr>
                      <a:t>SYNTHESIS</a:t>
                    </a:r>
                  </a:p>
                </p:txBody>
              </p:sp>
              <p:sp>
                <p:nvSpPr>
                  <p:cNvPr id="39" name="TextBox 38">
                    <a:extLst>
                      <a:ext uri="{FF2B5EF4-FFF2-40B4-BE49-F238E27FC236}">
                        <a16:creationId xmlns:a16="http://schemas.microsoft.com/office/drawing/2014/main" id="{D6FB1A99-896A-CBF3-8586-B366027A9F53}"/>
                      </a:ext>
                    </a:extLst>
                  </p:cNvPr>
                  <p:cNvSpPr txBox="1"/>
                  <p:nvPr/>
                </p:nvSpPr>
                <p:spPr>
                  <a:xfrm>
                    <a:off x="7735148" y="3664280"/>
                    <a:ext cx="2082603" cy="365408"/>
                  </a:xfrm>
                  <a:prstGeom prst="rect">
                    <a:avLst/>
                  </a:prstGeom>
                  <a:noFill/>
                </p:spPr>
                <p:txBody>
                  <a:bodyPr wrap="square" rtlCol="0">
                    <a:spAutoFit/>
                  </a:bodyPr>
                  <a:lstStyle/>
                  <a:p>
                    <a:r>
                      <a:rPr lang="en-US" sz="2800" b="1" dirty="0">
                        <a:solidFill>
                          <a:srgbClr val="BA0000"/>
                        </a:solidFill>
                        <a:latin typeface="Roboto Black" panose="02000000000000000000" pitchFamily="2" charset="0"/>
                        <a:ea typeface="Roboto Black" panose="02000000000000000000" pitchFamily="2" charset="0"/>
                        <a:cs typeface="Sanskrit Text" panose="020B0604020202020204" pitchFamily="34" charset="0"/>
                      </a:rPr>
                      <a:t>CLEARANCE</a:t>
                    </a:r>
                  </a:p>
                </p:txBody>
              </p:sp>
              <p:sp>
                <p:nvSpPr>
                  <p:cNvPr id="40" name="TextBox 39">
                    <a:extLst>
                      <a:ext uri="{FF2B5EF4-FFF2-40B4-BE49-F238E27FC236}">
                        <a16:creationId xmlns:a16="http://schemas.microsoft.com/office/drawing/2014/main" id="{60995706-A7FB-6084-3230-0CD2CECDC778}"/>
                      </a:ext>
                    </a:extLst>
                  </p:cNvPr>
                  <p:cNvSpPr txBox="1"/>
                  <p:nvPr/>
                </p:nvSpPr>
                <p:spPr>
                  <a:xfrm>
                    <a:off x="6079544" y="3664281"/>
                    <a:ext cx="1627445" cy="365408"/>
                  </a:xfrm>
                  <a:prstGeom prst="rect">
                    <a:avLst/>
                  </a:prstGeom>
                  <a:noFill/>
                </p:spPr>
                <p:txBody>
                  <a:bodyPr wrap="square" rtlCol="0">
                    <a:spAutoFit/>
                  </a:bodyPr>
                  <a:lstStyle/>
                  <a:p>
                    <a:r>
                      <a:rPr lang="en-US" sz="2800" b="1" dirty="0">
                        <a:solidFill>
                          <a:srgbClr val="439276"/>
                        </a:solidFill>
                        <a:latin typeface="Roboto Black" panose="02000000000000000000" pitchFamily="2" charset="0"/>
                        <a:ea typeface="Roboto Black" panose="02000000000000000000" pitchFamily="2" charset="0"/>
                        <a:cs typeface="Roboto Black" panose="02000000000000000000" pitchFamily="2" charset="0"/>
                      </a:rPr>
                      <a:t>REVISION</a:t>
                    </a:r>
                  </a:p>
                </p:txBody>
              </p:sp>
              <p:cxnSp>
                <p:nvCxnSpPr>
                  <p:cNvPr id="44" name="Straight Connector 43">
                    <a:extLst>
                      <a:ext uri="{FF2B5EF4-FFF2-40B4-BE49-F238E27FC236}">
                        <a16:creationId xmlns:a16="http://schemas.microsoft.com/office/drawing/2014/main" id="{93380D92-0D85-33A3-C317-227F5132AB3D}"/>
                      </a:ext>
                    </a:extLst>
                  </p:cNvPr>
                  <p:cNvCxnSpPr>
                    <a:cxnSpLocks/>
                  </p:cNvCxnSpPr>
                  <p:nvPr/>
                </p:nvCxnSpPr>
                <p:spPr>
                  <a:xfrm flipV="1">
                    <a:off x="8188605" y="1932391"/>
                    <a:ext cx="7194" cy="9813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79117F4-3B56-770F-8F16-EDCBF3E13D0B}"/>
                    </a:ext>
                  </a:extLst>
                </p:cNvPr>
                <p:cNvCxnSpPr>
                  <a:cxnSpLocks/>
                </p:cNvCxnSpPr>
                <p:nvPr/>
              </p:nvCxnSpPr>
              <p:spPr>
                <a:xfrm flipV="1">
                  <a:off x="8260411" y="1599102"/>
                  <a:ext cx="1971" cy="1937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CE1C4C4-96D5-C37E-F0B1-656F6D65E420}"/>
                  </a:ext>
                </a:extLst>
              </p:cNvPr>
              <p:cNvGrpSpPr/>
              <p:nvPr/>
            </p:nvGrpSpPr>
            <p:grpSpPr>
              <a:xfrm>
                <a:off x="8680412" y="1869507"/>
                <a:ext cx="609885" cy="600617"/>
                <a:chOff x="8270316" y="774811"/>
                <a:chExt cx="609885" cy="600617"/>
              </a:xfrm>
            </p:grpSpPr>
            <p:sp>
              <p:nvSpPr>
                <p:cNvPr id="14" name="Oval 13">
                  <a:extLst>
                    <a:ext uri="{FF2B5EF4-FFF2-40B4-BE49-F238E27FC236}">
                      <a16:creationId xmlns:a16="http://schemas.microsoft.com/office/drawing/2014/main" id="{4B1B7B4F-5D1E-B061-235A-FA7CE100F2FB}"/>
                    </a:ext>
                  </a:extLst>
                </p:cNvPr>
                <p:cNvSpPr/>
                <p:nvPr/>
              </p:nvSpPr>
              <p:spPr>
                <a:xfrm>
                  <a:off x="8270316" y="774811"/>
                  <a:ext cx="609885" cy="60061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Open book with solid fill">
                  <a:extLst>
                    <a:ext uri="{FF2B5EF4-FFF2-40B4-BE49-F238E27FC236}">
                      <a16:creationId xmlns:a16="http://schemas.microsoft.com/office/drawing/2014/main" id="{8171BA42-B172-8543-4F92-4976ED662D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0901" y="830762"/>
                  <a:ext cx="488717" cy="488717"/>
                </a:xfrm>
                <a:prstGeom prst="rect">
                  <a:avLst/>
                </a:prstGeom>
              </p:spPr>
            </p:pic>
          </p:grpSp>
        </p:grpSp>
        <p:grpSp>
          <p:nvGrpSpPr>
            <p:cNvPr id="9" name="Group 8">
              <a:extLst>
                <a:ext uri="{FF2B5EF4-FFF2-40B4-BE49-F238E27FC236}">
                  <a16:creationId xmlns:a16="http://schemas.microsoft.com/office/drawing/2014/main" id="{8B18C575-7D74-A878-6B1E-7382F3A5AD93}"/>
                </a:ext>
              </a:extLst>
            </p:cNvPr>
            <p:cNvGrpSpPr/>
            <p:nvPr/>
          </p:nvGrpSpPr>
          <p:grpSpPr>
            <a:xfrm>
              <a:off x="7710259" y="3111551"/>
              <a:ext cx="609885" cy="600617"/>
              <a:chOff x="7156276" y="955090"/>
              <a:chExt cx="609885" cy="600617"/>
            </a:xfrm>
          </p:grpSpPr>
          <p:sp>
            <p:nvSpPr>
              <p:cNvPr id="10" name="Oval 9">
                <a:extLst>
                  <a:ext uri="{FF2B5EF4-FFF2-40B4-BE49-F238E27FC236}">
                    <a16:creationId xmlns:a16="http://schemas.microsoft.com/office/drawing/2014/main" id="{904F1DA8-D813-FAFD-370C-284C49EA1A68}"/>
                  </a:ext>
                </a:extLst>
              </p:cNvPr>
              <p:cNvSpPr/>
              <p:nvPr/>
            </p:nvSpPr>
            <p:spPr>
              <a:xfrm>
                <a:off x="7156276" y="955090"/>
                <a:ext cx="609885" cy="600617"/>
              </a:xfrm>
              <a:prstGeom prst="ellipse">
                <a:avLst/>
              </a:prstGeom>
              <a:solidFill>
                <a:srgbClr val="56B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ocument with solid fill">
                <a:extLst>
                  <a:ext uri="{FF2B5EF4-FFF2-40B4-BE49-F238E27FC236}">
                    <a16:creationId xmlns:a16="http://schemas.microsoft.com/office/drawing/2014/main" id="{5885CE27-9A0F-F8E5-22CB-05752CF6B4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5733" y="999375"/>
                <a:ext cx="470968" cy="470968"/>
              </a:xfrm>
              <a:prstGeom prst="rect">
                <a:avLst/>
              </a:prstGeom>
            </p:spPr>
          </p:pic>
        </p:grpSp>
      </p:grpSp>
      <p:sp>
        <p:nvSpPr>
          <p:cNvPr id="55" name="Oval 54">
            <a:extLst>
              <a:ext uri="{FF2B5EF4-FFF2-40B4-BE49-F238E27FC236}">
                <a16:creationId xmlns:a16="http://schemas.microsoft.com/office/drawing/2014/main" id="{601978F4-3CFA-A039-461B-54E3DB481058}"/>
              </a:ext>
            </a:extLst>
          </p:cNvPr>
          <p:cNvSpPr/>
          <p:nvPr/>
        </p:nvSpPr>
        <p:spPr>
          <a:xfrm>
            <a:off x="7282132" y="3313412"/>
            <a:ext cx="873281" cy="860010"/>
          </a:xfrm>
          <a:prstGeom prst="ellipse">
            <a:avLst/>
          </a:prstGeom>
          <a:solidFill>
            <a:srgbClr val="4F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Bank with solid fill">
            <a:extLst>
              <a:ext uri="{FF2B5EF4-FFF2-40B4-BE49-F238E27FC236}">
                <a16:creationId xmlns:a16="http://schemas.microsoft.com/office/drawing/2014/main" id="{34C40F27-99A2-4362-9327-4D39E70880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6023" y="3323854"/>
            <a:ext cx="745497" cy="745497"/>
          </a:xfrm>
          <a:prstGeom prst="rect">
            <a:avLst/>
          </a:prstGeom>
        </p:spPr>
      </p:pic>
      <p:sp>
        <p:nvSpPr>
          <p:cNvPr id="58" name="TextBox 57">
            <a:extLst>
              <a:ext uri="{FF2B5EF4-FFF2-40B4-BE49-F238E27FC236}">
                <a16:creationId xmlns:a16="http://schemas.microsoft.com/office/drawing/2014/main" id="{C698E2F9-FDFE-2465-5063-FFAD8D41D014}"/>
              </a:ext>
            </a:extLst>
          </p:cNvPr>
          <p:cNvSpPr txBox="1"/>
          <p:nvPr/>
        </p:nvSpPr>
        <p:spPr>
          <a:xfrm>
            <a:off x="6437152" y="2869062"/>
            <a:ext cx="2706848" cy="400110"/>
          </a:xfrm>
          <a:prstGeom prst="rect">
            <a:avLst/>
          </a:prstGeom>
          <a:noFill/>
        </p:spPr>
        <p:txBody>
          <a:bodyPr wrap="square" rtlCol="0">
            <a:spAutoFit/>
          </a:bodyPr>
          <a:lstStyle/>
          <a:p>
            <a:pPr algn="ctr"/>
            <a:r>
              <a:rPr lang="en-US" sz="2000" b="1" dirty="0">
                <a:solidFill>
                  <a:srgbClr val="000000"/>
                </a:solidFill>
                <a:latin typeface="Quicksand Bold"/>
              </a:rPr>
              <a:t>NUA NPR deadline</a:t>
            </a:r>
          </a:p>
        </p:txBody>
      </p:sp>
      <p:sp>
        <p:nvSpPr>
          <p:cNvPr id="62" name="Triangle 61">
            <a:extLst>
              <a:ext uri="{FF2B5EF4-FFF2-40B4-BE49-F238E27FC236}">
                <a16:creationId xmlns:a16="http://schemas.microsoft.com/office/drawing/2014/main" id="{56D3D497-72CC-E7CB-09EA-E9986CCA9E0B}"/>
              </a:ext>
            </a:extLst>
          </p:cNvPr>
          <p:cNvSpPr/>
          <p:nvPr/>
        </p:nvSpPr>
        <p:spPr>
          <a:xfrm rot="10800000">
            <a:off x="4550339" y="4701684"/>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8E032733-E0EB-321C-23F0-816AD1FB6E2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829262" y="4515056"/>
            <a:ext cx="873280" cy="672741"/>
          </a:xfrm>
          <a:prstGeom prst="rect">
            <a:avLst/>
          </a:prstGeom>
        </p:spPr>
      </p:pic>
      <p:sp>
        <p:nvSpPr>
          <p:cNvPr id="66" name="TextBox 65">
            <a:extLst>
              <a:ext uri="{FF2B5EF4-FFF2-40B4-BE49-F238E27FC236}">
                <a16:creationId xmlns:a16="http://schemas.microsoft.com/office/drawing/2014/main" id="{004CC8B7-3470-1B76-66A3-5CAC106FF79B}"/>
              </a:ext>
            </a:extLst>
          </p:cNvPr>
          <p:cNvSpPr txBox="1"/>
          <p:nvPr/>
        </p:nvSpPr>
        <p:spPr>
          <a:xfrm>
            <a:off x="2768132" y="4274392"/>
            <a:ext cx="3980865" cy="400110"/>
          </a:xfrm>
          <a:prstGeom prst="rect">
            <a:avLst/>
          </a:prstGeom>
          <a:noFill/>
        </p:spPr>
        <p:txBody>
          <a:bodyPr wrap="square" rtlCol="0">
            <a:spAutoFit/>
          </a:bodyPr>
          <a:lstStyle/>
          <a:p>
            <a:pPr algn="ctr"/>
            <a:r>
              <a:rPr lang="en-US" sz="2000" b="1" dirty="0">
                <a:solidFill>
                  <a:srgbClr val="000000"/>
                </a:solidFill>
                <a:latin typeface="Quicksand Bold"/>
              </a:rPr>
              <a:t>Today</a:t>
            </a:r>
          </a:p>
        </p:txBody>
      </p:sp>
      <p:sp>
        <p:nvSpPr>
          <p:cNvPr id="67" name="TextBox 66">
            <a:extLst>
              <a:ext uri="{FF2B5EF4-FFF2-40B4-BE49-F238E27FC236}">
                <a16:creationId xmlns:a16="http://schemas.microsoft.com/office/drawing/2014/main" id="{44E24007-B1A1-77E8-667F-B41CDF21BC44}"/>
              </a:ext>
            </a:extLst>
          </p:cNvPr>
          <p:cNvSpPr txBox="1"/>
          <p:nvPr/>
        </p:nvSpPr>
        <p:spPr>
          <a:xfrm>
            <a:off x="10176312" y="4159559"/>
            <a:ext cx="3980865" cy="400110"/>
          </a:xfrm>
          <a:prstGeom prst="rect">
            <a:avLst/>
          </a:prstGeom>
          <a:noFill/>
        </p:spPr>
        <p:txBody>
          <a:bodyPr wrap="square" rtlCol="0">
            <a:spAutoFit/>
          </a:bodyPr>
          <a:lstStyle/>
          <a:p>
            <a:pPr algn="ctr"/>
            <a:r>
              <a:rPr lang="en-US" sz="2000" b="1" dirty="0">
                <a:solidFill>
                  <a:srgbClr val="000000"/>
                </a:solidFill>
                <a:latin typeface="Quicksand Bold"/>
              </a:rPr>
              <a:t>WUF13</a:t>
            </a:r>
          </a:p>
        </p:txBody>
      </p:sp>
      <p:sp>
        <p:nvSpPr>
          <p:cNvPr id="68" name="TextBox 67">
            <a:extLst>
              <a:ext uri="{FF2B5EF4-FFF2-40B4-BE49-F238E27FC236}">
                <a16:creationId xmlns:a16="http://schemas.microsoft.com/office/drawing/2014/main" id="{8B29C431-B041-CC53-E39A-BDE85BD9C38E}"/>
              </a:ext>
            </a:extLst>
          </p:cNvPr>
          <p:cNvSpPr txBox="1"/>
          <p:nvPr/>
        </p:nvSpPr>
        <p:spPr>
          <a:xfrm>
            <a:off x="12192504" y="3351793"/>
            <a:ext cx="2248839" cy="400110"/>
          </a:xfrm>
          <a:prstGeom prst="rect">
            <a:avLst/>
          </a:prstGeom>
          <a:noFill/>
        </p:spPr>
        <p:txBody>
          <a:bodyPr wrap="square" rtlCol="0">
            <a:spAutoFit/>
          </a:bodyPr>
          <a:lstStyle/>
          <a:p>
            <a:pPr algn="ctr"/>
            <a:r>
              <a:rPr lang="en-US" sz="2000" b="1" dirty="0">
                <a:solidFill>
                  <a:srgbClr val="000000"/>
                </a:solidFill>
                <a:latin typeface="Quicksand Bold"/>
              </a:rPr>
              <a:t>Draft SG report</a:t>
            </a:r>
          </a:p>
        </p:txBody>
      </p:sp>
      <p:sp>
        <p:nvSpPr>
          <p:cNvPr id="69" name="TextBox 68">
            <a:extLst>
              <a:ext uri="{FF2B5EF4-FFF2-40B4-BE49-F238E27FC236}">
                <a16:creationId xmlns:a16="http://schemas.microsoft.com/office/drawing/2014/main" id="{9DE47563-5BCD-37D1-5A02-E8B043048E67}"/>
              </a:ext>
            </a:extLst>
          </p:cNvPr>
          <p:cNvSpPr txBox="1"/>
          <p:nvPr/>
        </p:nvSpPr>
        <p:spPr>
          <a:xfrm>
            <a:off x="12819721" y="2068407"/>
            <a:ext cx="3492257" cy="400110"/>
          </a:xfrm>
          <a:prstGeom prst="rect">
            <a:avLst/>
          </a:prstGeom>
          <a:noFill/>
        </p:spPr>
        <p:txBody>
          <a:bodyPr wrap="square" rtlCol="0">
            <a:spAutoFit/>
          </a:bodyPr>
          <a:lstStyle/>
          <a:p>
            <a:pPr algn="ctr"/>
            <a:r>
              <a:rPr lang="en-US" sz="2000" b="1" dirty="0">
                <a:solidFill>
                  <a:srgbClr val="000000"/>
                </a:solidFill>
                <a:latin typeface="Quicksand Bold"/>
              </a:rPr>
              <a:t>Final release of SG report</a:t>
            </a:r>
          </a:p>
        </p:txBody>
      </p:sp>
      <p:pic>
        <p:nvPicPr>
          <p:cNvPr id="72" name="Picture 71">
            <a:extLst>
              <a:ext uri="{FF2B5EF4-FFF2-40B4-BE49-F238E27FC236}">
                <a16:creationId xmlns:a16="http://schemas.microsoft.com/office/drawing/2014/main" id="{DFB38300-6527-3BFD-5059-F501448A029F}"/>
              </a:ext>
            </a:extLst>
          </p:cNvPr>
          <p:cNvPicPr>
            <a:picLocks noChangeAspect="1"/>
          </p:cNvPicPr>
          <p:nvPr/>
        </p:nvPicPr>
        <p:blipFill>
          <a:blip r:embed="rId10"/>
          <a:stretch>
            <a:fillRect/>
          </a:stretch>
        </p:blipFill>
        <p:spPr>
          <a:xfrm>
            <a:off x="14625322" y="3886000"/>
            <a:ext cx="2976390" cy="850397"/>
          </a:xfrm>
          <a:prstGeom prst="rect">
            <a:avLst/>
          </a:prstGeom>
        </p:spPr>
      </p:pic>
      <p:pic>
        <p:nvPicPr>
          <p:cNvPr id="74" name="Picture 73">
            <a:extLst>
              <a:ext uri="{FF2B5EF4-FFF2-40B4-BE49-F238E27FC236}">
                <a16:creationId xmlns:a16="http://schemas.microsoft.com/office/drawing/2014/main" id="{C803177F-ACF2-C210-F0A1-D1033026CA1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4750270" y="4765755"/>
            <a:ext cx="685777" cy="650164"/>
          </a:xfrm>
          <a:prstGeom prst="rect">
            <a:avLst/>
          </a:prstGeom>
        </p:spPr>
      </p:pic>
      <p:sp>
        <p:nvSpPr>
          <p:cNvPr id="75" name="TextBox 74">
            <a:extLst>
              <a:ext uri="{FF2B5EF4-FFF2-40B4-BE49-F238E27FC236}">
                <a16:creationId xmlns:a16="http://schemas.microsoft.com/office/drawing/2014/main" id="{0F8B77DA-211E-9D89-12A5-67FEF51FB91C}"/>
              </a:ext>
            </a:extLst>
          </p:cNvPr>
          <p:cNvSpPr txBox="1"/>
          <p:nvPr/>
        </p:nvSpPr>
        <p:spPr>
          <a:xfrm>
            <a:off x="15440922" y="4747993"/>
            <a:ext cx="2533217" cy="738664"/>
          </a:xfrm>
          <a:prstGeom prst="rect">
            <a:avLst/>
          </a:prstGeom>
          <a:noFill/>
        </p:spPr>
        <p:txBody>
          <a:bodyPr wrap="square" rtlCol="0">
            <a:spAutoFit/>
          </a:bodyPr>
          <a:lstStyle/>
          <a:p>
            <a:r>
              <a:rPr lang="en-US" sz="1400" b="1" dirty="0">
                <a:solidFill>
                  <a:srgbClr val="000000"/>
                </a:solidFill>
                <a:latin typeface="Quicksand Bold"/>
              </a:rPr>
              <a:t>High-Level Meeting on the Implementation of the New Urban Agenda</a:t>
            </a:r>
          </a:p>
        </p:txBody>
      </p:sp>
      <p:cxnSp>
        <p:nvCxnSpPr>
          <p:cNvPr id="76" name="Straight Connector 75">
            <a:extLst>
              <a:ext uri="{FF2B5EF4-FFF2-40B4-BE49-F238E27FC236}">
                <a16:creationId xmlns:a16="http://schemas.microsoft.com/office/drawing/2014/main" id="{65F88774-45D1-5D48-1321-064AE4E9CB63}"/>
              </a:ext>
            </a:extLst>
          </p:cNvPr>
          <p:cNvCxnSpPr>
            <a:cxnSpLocks/>
          </p:cNvCxnSpPr>
          <p:nvPr/>
        </p:nvCxnSpPr>
        <p:spPr>
          <a:xfrm>
            <a:off x="14441343" y="4376023"/>
            <a:ext cx="30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F090B0D-A5C6-9633-08E7-91F3E0C9C9A4}"/>
              </a:ext>
            </a:extLst>
          </p:cNvPr>
          <p:cNvCxnSpPr>
            <a:cxnSpLocks/>
          </p:cNvCxnSpPr>
          <p:nvPr/>
        </p:nvCxnSpPr>
        <p:spPr>
          <a:xfrm>
            <a:off x="14481876" y="5125681"/>
            <a:ext cx="30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71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443103" y="2781300"/>
            <a:ext cx="7401794" cy="1154162"/>
          </a:xfrm>
          <a:prstGeom prst="rect">
            <a:avLst/>
          </a:prstGeom>
        </p:spPr>
        <p:txBody>
          <a:bodyPr lIns="0" tIns="0" rIns="0" bIns="0" rtlCol="0" anchor="t">
            <a:spAutoFit/>
          </a:bodyPr>
          <a:lstStyle/>
          <a:p>
            <a:pPr algn="ctr">
              <a:lnSpc>
                <a:spcPts val="8954"/>
              </a:lnSpc>
              <a:spcBef>
                <a:spcPct val="0"/>
              </a:spcBef>
            </a:pPr>
            <a:r>
              <a:rPr lang="en-US" sz="8800" b="1" dirty="0">
                <a:solidFill>
                  <a:srgbClr val="000000"/>
                </a:solidFill>
                <a:latin typeface="Quicksand Bold"/>
                <a:ea typeface="Quicksand Bold"/>
                <a:cs typeface="Quicksand Bold"/>
                <a:sym typeface="Quicksand Bold"/>
              </a:rPr>
              <a:t>Q &amp; A</a:t>
            </a:r>
          </a:p>
        </p:txBody>
      </p:sp>
      <p:sp>
        <p:nvSpPr>
          <p:cNvPr id="5" name="ZoneTexte 10">
            <a:extLst>
              <a:ext uri="{FF2B5EF4-FFF2-40B4-BE49-F238E27FC236}">
                <a16:creationId xmlns:a16="http://schemas.microsoft.com/office/drawing/2014/main" id="{B4BE8696-2116-4797-2530-45A4B807D155}"/>
              </a:ext>
            </a:extLst>
          </p:cNvPr>
          <p:cNvSpPr txBox="1"/>
          <p:nvPr/>
        </p:nvSpPr>
        <p:spPr>
          <a:xfrm>
            <a:off x="4038600" y="5600700"/>
            <a:ext cx="10515600" cy="1938992"/>
          </a:xfrm>
          <a:prstGeom prst="rect">
            <a:avLst/>
          </a:prstGeom>
          <a:noFill/>
        </p:spPr>
        <p:txBody>
          <a:bodyPr wrap="square">
            <a:spAutoFit/>
          </a:bodyPr>
          <a:lstStyle/>
          <a:p>
            <a:r>
              <a:rPr lang="en-GB" sz="3000" dirty="0">
                <a:solidFill>
                  <a:srgbClr val="000000"/>
                </a:solidFill>
                <a:latin typeface="Quicksand Bold"/>
              </a:rPr>
              <a:t>Tell us more about your mentimeter responses. </a:t>
            </a:r>
          </a:p>
          <a:p>
            <a:endParaRPr lang="en-GB" sz="3000" dirty="0">
              <a:solidFill>
                <a:srgbClr val="000000"/>
              </a:solidFill>
              <a:latin typeface="Quicksand Bold"/>
            </a:endParaRPr>
          </a:p>
          <a:p>
            <a:r>
              <a:rPr lang="en-GB" sz="3000" dirty="0">
                <a:solidFill>
                  <a:srgbClr val="000000"/>
                </a:solidFill>
                <a:latin typeface="Quicksand Bold"/>
              </a:rPr>
              <a:t>For example, </a:t>
            </a:r>
            <a:r>
              <a:rPr lang="en-GB" sz="3000" i="1" u="sng" dirty="0">
                <a:solidFill>
                  <a:srgbClr val="000000"/>
                </a:solidFill>
                <a:latin typeface="Quicksand Bold"/>
              </a:rPr>
              <a:t>why</a:t>
            </a:r>
            <a:r>
              <a:rPr lang="en-GB" sz="3000" u="sng" dirty="0">
                <a:solidFill>
                  <a:srgbClr val="000000"/>
                </a:solidFill>
                <a:latin typeface="Quicksand Bold"/>
              </a:rPr>
              <a:t> do you think the world is progressing either well or poorly on the New Urban Agenda?</a:t>
            </a:r>
          </a:p>
        </p:txBody>
      </p:sp>
      <p:sp>
        <p:nvSpPr>
          <p:cNvPr id="6" name="Triangle 5">
            <a:extLst>
              <a:ext uri="{FF2B5EF4-FFF2-40B4-BE49-F238E27FC236}">
                <a16:creationId xmlns:a16="http://schemas.microsoft.com/office/drawing/2014/main" id="{ED8B8AF2-2265-E844-A0A5-029CD1A4C176}"/>
              </a:ext>
            </a:extLst>
          </p:cNvPr>
          <p:cNvSpPr/>
          <p:nvPr/>
        </p:nvSpPr>
        <p:spPr>
          <a:xfrm rot="5400000">
            <a:off x="3677739" y="5775575"/>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775F284C-F864-92FA-434F-B8DA91EA9826}"/>
              </a:ext>
            </a:extLst>
          </p:cNvPr>
          <p:cNvSpPr/>
          <p:nvPr/>
        </p:nvSpPr>
        <p:spPr>
          <a:xfrm rot="5400000">
            <a:off x="3667006" y="4937375"/>
            <a:ext cx="416453" cy="249460"/>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10">
            <a:extLst>
              <a:ext uri="{FF2B5EF4-FFF2-40B4-BE49-F238E27FC236}">
                <a16:creationId xmlns:a16="http://schemas.microsoft.com/office/drawing/2014/main" id="{61944CD1-B1EF-A06E-B5CC-13648A74741C}"/>
              </a:ext>
            </a:extLst>
          </p:cNvPr>
          <p:cNvSpPr txBox="1"/>
          <p:nvPr/>
        </p:nvSpPr>
        <p:spPr>
          <a:xfrm>
            <a:off x="4038600" y="4762500"/>
            <a:ext cx="10515600" cy="553998"/>
          </a:xfrm>
          <a:prstGeom prst="rect">
            <a:avLst/>
          </a:prstGeom>
          <a:noFill/>
        </p:spPr>
        <p:txBody>
          <a:bodyPr wrap="square">
            <a:spAutoFit/>
          </a:bodyPr>
          <a:lstStyle/>
          <a:p>
            <a:r>
              <a:rPr lang="en-GB" sz="3000" dirty="0">
                <a:solidFill>
                  <a:srgbClr val="000000"/>
                </a:solidFill>
                <a:latin typeface="Quicksand Bold"/>
              </a:rPr>
              <a:t>Questions about the reporting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679" y="916151"/>
            <a:ext cx="15050641" cy="8428119"/>
          </a:xfrm>
          <a:prstGeom prst="rect">
            <a:avLst/>
          </a:prstGeom>
        </p:spPr>
        <p:txBody>
          <a:bodyPr lIns="50800" tIns="50800" rIns="50800" bIns="50800" rtlCol="0" anchor="ctr"/>
          <a:lstStyle/>
          <a:p>
            <a:pPr marL="0" marR="0" lvl="0" indent="0" algn="ctr" defTabSz="914400" rtl="0" eaLnBrk="1" fontAlgn="auto" latinLnBrk="0" hangingPunct="1">
              <a:lnSpc>
                <a:spcPts val="199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5555241" y="3967709"/>
            <a:ext cx="7401794" cy="1061060"/>
          </a:xfrm>
          <a:prstGeom prst="rect">
            <a:avLst/>
          </a:prstGeom>
        </p:spPr>
        <p:txBody>
          <a:bodyPr lIns="0" tIns="0" rIns="0" bIns="0" rtlCol="0" anchor="t">
            <a:spAutoFit/>
          </a:bodyPr>
          <a:lstStyle/>
          <a:p>
            <a:pPr marL="0" marR="0" lvl="0" indent="0" algn="ctr" defTabSz="914400" rtl="0" eaLnBrk="1" fontAlgn="auto" latinLnBrk="0" hangingPunct="1">
              <a:lnSpc>
                <a:spcPts val="8954"/>
              </a:lnSpc>
              <a:spcBef>
                <a:spcPct val="0"/>
              </a:spcBef>
              <a:spcAft>
                <a:spcPts val="0"/>
              </a:spcAft>
              <a:buClrTx/>
              <a:buSzTx/>
              <a:buFontTx/>
              <a:buNone/>
              <a:tabLst/>
              <a:defRPr/>
            </a:pPr>
            <a:r>
              <a:rPr kumimoji="0" lang="en-US" sz="6350" b="1" i="0" u="none" strike="noStrike" kern="1200" cap="none" spc="0" normalizeH="0" baseline="0" noProof="0" dirty="0">
                <a:ln>
                  <a:noFill/>
                </a:ln>
                <a:solidFill>
                  <a:srgbClr val="4F90CD"/>
                </a:solidFill>
                <a:effectLst/>
                <a:uLnTx/>
                <a:uFillTx/>
                <a:latin typeface="Quicksand Bold"/>
                <a:ea typeface="Quicksand Bold"/>
                <a:cs typeface="Quicksand Bold"/>
                <a:sym typeface="Quicksand Bold"/>
              </a:rPr>
              <a:t>THANK YOU!</a:t>
            </a:r>
            <a:endParaRPr kumimoji="0" lang="en-US" sz="6350" b="1" i="0" u="none" strike="noStrike" kern="1200" cap="none" spc="0" normalizeH="0" baseline="0" noProof="0" dirty="0">
              <a:ln>
                <a:noFill/>
              </a:ln>
              <a:solidFill>
                <a:srgbClr val="4F90CD"/>
              </a:solidFill>
              <a:effectLst/>
              <a:uLnTx/>
              <a:uFillTx/>
              <a:latin typeface="Quicksand Bold"/>
              <a:ea typeface="Quicksand Bold"/>
              <a:cs typeface="Quicksand Bold"/>
            </a:endParaRPr>
          </a:p>
        </p:txBody>
      </p:sp>
      <p:pic>
        <p:nvPicPr>
          <p:cNvPr id="4" name="Graphic 3">
            <a:extLst>
              <a:ext uri="{FF2B5EF4-FFF2-40B4-BE49-F238E27FC236}">
                <a16:creationId xmlns:a16="http://schemas.microsoft.com/office/drawing/2014/main" id="{50E4B5FC-9D78-9C89-BD85-F8112783DF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0575" y="7353300"/>
            <a:ext cx="1466850" cy="1466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169D8-98C3-A834-785A-C3EF6C1E9D54}"/>
            </a:ext>
          </a:extLst>
        </p:cNvPr>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9112AAC7-C230-F195-B7DB-F50C1A4E4289}"/>
              </a:ext>
            </a:extLst>
          </p:cNvPr>
          <p:cNvCxnSpPr>
            <a:cxnSpLocks/>
          </p:cNvCxnSpPr>
          <p:nvPr/>
        </p:nvCxnSpPr>
        <p:spPr>
          <a:xfrm flipV="1">
            <a:off x="9144000" y="5659516"/>
            <a:ext cx="0" cy="2074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DE4A90-EACA-E90F-EA42-D8B7862A35A8}"/>
              </a:ext>
            </a:extLst>
          </p:cNvPr>
          <p:cNvCxnSpPr>
            <a:cxnSpLocks/>
          </p:cNvCxnSpPr>
          <p:nvPr/>
        </p:nvCxnSpPr>
        <p:spPr>
          <a:xfrm flipV="1">
            <a:off x="3505200" y="5659516"/>
            <a:ext cx="0" cy="2074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AE4E13C2-0DB1-8A91-E778-0637A77BD216}"/>
              </a:ext>
            </a:extLst>
          </p:cNvPr>
          <p:cNvSpPr txBox="1"/>
          <p:nvPr/>
        </p:nvSpPr>
        <p:spPr>
          <a:xfrm>
            <a:off x="1137658" y="1223777"/>
            <a:ext cx="12344400"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New reporting guidelines, e-learning, and webinar</a:t>
            </a:r>
          </a:p>
        </p:txBody>
      </p:sp>
      <p:pic>
        <p:nvPicPr>
          <p:cNvPr id="3" name="Picture 2" descr="A cover of a book&#10;&#10;AI-generated content may be incorrect.">
            <a:extLst>
              <a:ext uri="{FF2B5EF4-FFF2-40B4-BE49-F238E27FC236}">
                <a16:creationId xmlns:a16="http://schemas.microsoft.com/office/drawing/2014/main" id="{A4D14E3F-5CC4-913B-33BB-6B1E863FAD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3120865"/>
            <a:ext cx="2693939" cy="3810000"/>
          </a:xfrm>
          <a:prstGeom prst="rect">
            <a:avLst/>
          </a:prstGeom>
        </p:spPr>
      </p:pic>
      <p:sp>
        <p:nvSpPr>
          <p:cNvPr id="50" name="ZoneTexte 10">
            <a:extLst>
              <a:ext uri="{FF2B5EF4-FFF2-40B4-BE49-F238E27FC236}">
                <a16:creationId xmlns:a16="http://schemas.microsoft.com/office/drawing/2014/main" id="{1CA7CACB-69FF-BA7B-B22E-02225F25B220}"/>
              </a:ext>
            </a:extLst>
          </p:cNvPr>
          <p:cNvSpPr txBox="1"/>
          <p:nvPr/>
        </p:nvSpPr>
        <p:spPr>
          <a:xfrm>
            <a:off x="2590800" y="8131592"/>
            <a:ext cx="2636827" cy="553998"/>
          </a:xfrm>
          <a:prstGeom prst="rect">
            <a:avLst/>
          </a:prstGeom>
          <a:noFill/>
        </p:spPr>
        <p:txBody>
          <a:bodyPr wrap="square">
            <a:spAutoFit/>
          </a:bodyPr>
          <a:lstStyle/>
          <a:p>
            <a:r>
              <a:rPr lang="en-GB" sz="3000" b="1" dirty="0">
                <a:solidFill>
                  <a:srgbClr val="000000"/>
                </a:solidFill>
                <a:latin typeface="Quicksand Bold"/>
              </a:rPr>
              <a:t>April 2024</a:t>
            </a:r>
          </a:p>
        </p:txBody>
      </p:sp>
      <p:sp>
        <p:nvSpPr>
          <p:cNvPr id="51" name="ZoneTexte 10">
            <a:extLst>
              <a:ext uri="{FF2B5EF4-FFF2-40B4-BE49-F238E27FC236}">
                <a16:creationId xmlns:a16="http://schemas.microsoft.com/office/drawing/2014/main" id="{7129430D-A4C7-7C6D-DB28-86F57DE4842B}"/>
              </a:ext>
            </a:extLst>
          </p:cNvPr>
          <p:cNvSpPr txBox="1"/>
          <p:nvPr/>
        </p:nvSpPr>
        <p:spPr>
          <a:xfrm>
            <a:off x="7608056" y="8131592"/>
            <a:ext cx="3212126" cy="553998"/>
          </a:xfrm>
          <a:prstGeom prst="rect">
            <a:avLst/>
          </a:prstGeom>
          <a:noFill/>
        </p:spPr>
        <p:txBody>
          <a:bodyPr wrap="square">
            <a:spAutoFit/>
          </a:bodyPr>
          <a:lstStyle/>
          <a:p>
            <a:r>
              <a:rPr lang="en-GB" sz="3000" b="1" dirty="0">
                <a:solidFill>
                  <a:srgbClr val="000000"/>
                </a:solidFill>
                <a:latin typeface="Quicksand Bold"/>
              </a:rPr>
              <a:t>November 2024</a:t>
            </a:r>
          </a:p>
        </p:txBody>
      </p:sp>
      <p:sp>
        <p:nvSpPr>
          <p:cNvPr id="52" name="ZoneTexte 10">
            <a:extLst>
              <a:ext uri="{FF2B5EF4-FFF2-40B4-BE49-F238E27FC236}">
                <a16:creationId xmlns:a16="http://schemas.microsoft.com/office/drawing/2014/main" id="{800AD006-8D28-7493-7B55-7550304554BC}"/>
              </a:ext>
            </a:extLst>
          </p:cNvPr>
          <p:cNvSpPr txBox="1"/>
          <p:nvPr/>
        </p:nvSpPr>
        <p:spPr>
          <a:xfrm>
            <a:off x="13482058" y="8131592"/>
            <a:ext cx="3127351" cy="553998"/>
          </a:xfrm>
          <a:prstGeom prst="rect">
            <a:avLst/>
          </a:prstGeom>
          <a:noFill/>
        </p:spPr>
        <p:txBody>
          <a:bodyPr wrap="square">
            <a:spAutoFit/>
          </a:bodyPr>
          <a:lstStyle/>
          <a:p>
            <a:r>
              <a:rPr lang="en-GB" sz="3000" b="1" dirty="0">
                <a:solidFill>
                  <a:srgbClr val="000000"/>
                </a:solidFill>
                <a:latin typeface="Quicksand Bold"/>
              </a:rPr>
              <a:t>February 2025</a:t>
            </a:r>
          </a:p>
        </p:txBody>
      </p:sp>
      <p:cxnSp>
        <p:nvCxnSpPr>
          <p:cNvPr id="60" name="Straight Arrow Connector 59">
            <a:extLst>
              <a:ext uri="{FF2B5EF4-FFF2-40B4-BE49-F238E27FC236}">
                <a16:creationId xmlns:a16="http://schemas.microsoft.com/office/drawing/2014/main" id="{09508947-2CF4-52E7-C836-6EF22D5295C4}"/>
              </a:ext>
            </a:extLst>
          </p:cNvPr>
          <p:cNvCxnSpPr>
            <a:cxnSpLocks/>
          </p:cNvCxnSpPr>
          <p:nvPr/>
        </p:nvCxnSpPr>
        <p:spPr>
          <a:xfrm>
            <a:off x="1137658" y="7734300"/>
            <a:ext cx="1615974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65" name="Picture 64">
            <a:extLst>
              <a:ext uri="{FF2B5EF4-FFF2-40B4-BE49-F238E27FC236}">
                <a16:creationId xmlns:a16="http://schemas.microsoft.com/office/drawing/2014/main" id="{9E869E16-E350-221A-2935-F9CEEE332AE3}"/>
              </a:ext>
            </a:extLst>
          </p:cNvPr>
          <p:cNvPicPr>
            <a:picLocks noChangeAspect="1"/>
          </p:cNvPicPr>
          <p:nvPr/>
        </p:nvPicPr>
        <p:blipFill>
          <a:blip r:embed="rId4"/>
          <a:stretch>
            <a:fillRect/>
          </a:stretch>
        </p:blipFill>
        <p:spPr>
          <a:xfrm>
            <a:off x="6636699" y="3869488"/>
            <a:ext cx="1942713" cy="2312754"/>
          </a:xfrm>
          <a:prstGeom prst="rect">
            <a:avLst/>
          </a:prstGeom>
        </p:spPr>
      </p:pic>
      <p:pic>
        <p:nvPicPr>
          <p:cNvPr id="69" name="Picture 68" descr="A close-up of a logo&#10;&#10;AI-generated content may be incorrect.">
            <a:extLst>
              <a:ext uri="{FF2B5EF4-FFF2-40B4-BE49-F238E27FC236}">
                <a16:creationId xmlns:a16="http://schemas.microsoft.com/office/drawing/2014/main" id="{3FC82297-A994-1C5D-7064-A8A381CE83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2632" y="4320208"/>
            <a:ext cx="3975100" cy="1905000"/>
          </a:xfrm>
          <a:prstGeom prst="rect">
            <a:avLst/>
          </a:prstGeom>
        </p:spPr>
      </p:pic>
      <p:cxnSp>
        <p:nvCxnSpPr>
          <p:cNvPr id="71" name="Straight Connector 70">
            <a:extLst>
              <a:ext uri="{FF2B5EF4-FFF2-40B4-BE49-F238E27FC236}">
                <a16:creationId xmlns:a16="http://schemas.microsoft.com/office/drawing/2014/main" id="{D56F0B34-4E74-B214-7F8C-D002F430625B}"/>
              </a:ext>
            </a:extLst>
          </p:cNvPr>
          <p:cNvCxnSpPr>
            <a:cxnSpLocks/>
            <a:stCxn id="3" idx="2"/>
          </p:cNvCxnSpPr>
          <p:nvPr/>
        </p:nvCxnSpPr>
        <p:spPr>
          <a:xfrm>
            <a:off x="3556770" y="6930865"/>
            <a:ext cx="0" cy="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05C869F-5456-C511-FC1B-66EB065A0177}"/>
              </a:ext>
            </a:extLst>
          </p:cNvPr>
          <p:cNvCxnSpPr>
            <a:cxnSpLocks/>
          </p:cNvCxnSpPr>
          <p:nvPr/>
        </p:nvCxnSpPr>
        <p:spPr>
          <a:xfrm flipV="1">
            <a:off x="15087600" y="5787359"/>
            <a:ext cx="0" cy="1946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ZoneTexte 10">
            <a:extLst>
              <a:ext uri="{FF2B5EF4-FFF2-40B4-BE49-F238E27FC236}">
                <a16:creationId xmlns:a16="http://schemas.microsoft.com/office/drawing/2014/main" id="{B91C02A5-551F-6E99-8D72-E264FA91567F}"/>
              </a:ext>
            </a:extLst>
          </p:cNvPr>
          <p:cNvSpPr txBox="1"/>
          <p:nvPr/>
        </p:nvSpPr>
        <p:spPr>
          <a:xfrm>
            <a:off x="14076607" y="4371094"/>
            <a:ext cx="2636827" cy="1323439"/>
          </a:xfrm>
          <a:prstGeom prst="rect">
            <a:avLst/>
          </a:prstGeom>
          <a:noFill/>
        </p:spPr>
        <p:txBody>
          <a:bodyPr wrap="square">
            <a:spAutoFit/>
          </a:bodyPr>
          <a:lstStyle/>
          <a:p>
            <a:r>
              <a:rPr lang="en-GB" sz="4000" b="1" dirty="0">
                <a:solidFill>
                  <a:srgbClr val="01AF9B"/>
                </a:solidFill>
                <a:latin typeface="Quicksand Bold"/>
              </a:rPr>
              <a:t>Today’s </a:t>
            </a:r>
            <a:r>
              <a:rPr lang="en-GB" sz="4000" b="1" dirty="0">
                <a:solidFill>
                  <a:srgbClr val="EE293B"/>
                </a:solidFill>
                <a:latin typeface="Quicksand Bold"/>
              </a:rPr>
              <a:t>webinar</a:t>
            </a:r>
          </a:p>
        </p:txBody>
      </p:sp>
    </p:spTree>
    <p:extLst>
      <p:ext uri="{BB962C8B-B14F-4D97-AF65-F5344CB8AC3E}">
        <p14:creationId xmlns:p14="http://schemas.microsoft.com/office/powerpoint/2010/main" val="120862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2959C2-7CF8-D110-7930-F79BAC271E94}"/>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D0E44B22-A75B-9502-C880-479FADAC2230}"/>
              </a:ext>
            </a:extLst>
          </p:cNvPr>
          <p:cNvSpPr txBox="1"/>
          <p:nvPr/>
        </p:nvSpPr>
        <p:spPr>
          <a:xfrm>
            <a:off x="1137658" y="1223777"/>
            <a:ext cx="12344400"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Quadrennial reporting on the New Urban Agenda</a:t>
            </a:r>
          </a:p>
        </p:txBody>
      </p:sp>
      <p:pic>
        <p:nvPicPr>
          <p:cNvPr id="3" name="Picture 2" descr="A screenshot of a diagram&#10;&#10;AI-generated content may be incorrect.">
            <a:extLst>
              <a:ext uri="{FF2B5EF4-FFF2-40B4-BE49-F238E27FC236}">
                <a16:creationId xmlns:a16="http://schemas.microsoft.com/office/drawing/2014/main" id="{8CE2A074-DF51-0524-94AC-F12CF4C308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81" y="2171700"/>
            <a:ext cx="17667637" cy="6324600"/>
          </a:xfrm>
          <a:prstGeom prst="rect">
            <a:avLst/>
          </a:prstGeom>
          <a:solidFill>
            <a:schemeClr val="bg1">
              <a:lumMod val="95000"/>
            </a:schemeClr>
          </a:solidFill>
        </p:spPr>
      </p:pic>
    </p:spTree>
    <p:extLst>
      <p:ext uri="{BB962C8B-B14F-4D97-AF65-F5344CB8AC3E}">
        <p14:creationId xmlns:p14="http://schemas.microsoft.com/office/powerpoint/2010/main" val="376846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70855-26B4-BD25-113B-04DDF9F0E000}"/>
            </a:ext>
          </a:extLst>
        </p:cNvPr>
        <p:cNvGrpSpPr/>
        <p:nvPr/>
      </p:nvGrpSpPr>
      <p:grpSpPr>
        <a:xfrm>
          <a:off x="0" y="0"/>
          <a:ext cx="0" cy="0"/>
          <a:chOff x="0" y="0"/>
          <a:chExt cx="0" cy="0"/>
        </a:xfrm>
      </p:grpSpPr>
      <p:pic>
        <p:nvPicPr>
          <p:cNvPr id="9" name="Picture 8" descr="A map of the world&#10;&#10;AI-generated content may be incorrect.">
            <a:extLst>
              <a:ext uri="{FF2B5EF4-FFF2-40B4-BE49-F238E27FC236}">
                <a16:creationId xmlns:a16="http://schemas.microsoft.com/office/drawing/2014/main" id="{03599353-52BA-7B49-0A85-1705713B7D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865571"/>
            <a:ext cx="11242964" cy="5313456"/>
          </a:xfrm>
          <a:prstGeom prst="rect">
            <a:avLst/>
          </a:prstGeom>
        </p:spPr>
      </p:pic>
      <p:sp>
        <p:nvSpPr>
          <p:cNvPr id="8" name="TextBox 8">
            <a:extLst>
              <a:ext uri="{FF2B5EF4-FFF2-40B4-BE49-F238E27FC236}">
                <a16:creationId xmlns:a16="http://schemas.microsoft.com/office/drawing/2014/main" id="{4A5FC81E-D6B1-A52E-5A85-5E644A7949C9}"/>
              </a:ext>
            </a:extLst>
          </p:cNvPr>
          <p:cNvSpPr txBox="1"/>
          <p:nvPr/>
        </p:nvSpPr>
        <p:spPr>
          <a:xfrm>
            <a:off x="1137658" y="1223777"/>
            <a:ext cx="12344400"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Challenges from the 2022 reporting cycle (1/2)</a:t>
            </a:r>
          </a:p>
        </p:txBody>
      </p:sp>
      <p:sp>
        <p:nvSpPr>
          <p:cNvPr id="14" name="TextBox 14">
            <a:extLst>
              <a:ext uri="{FF2B5EF4-FFF2-40B4-BE49-F238E27FC236}">
                <a16:creationId xmlns:a16="http://schemas.microsoft.com/office/drawing/2014/main" id="{D0C135AA-E8FD-87AF-E2F9-EB6C952A072E}"/>
              </a:ext>
            </a:extLst>
          </p:cNvPr>
          <p:cNvSpPr txBox="1"/>
          <p:nvPr/>
        </p:nvSpPr>
        <p:spPr>
          <a:xfrm>
            <a:off x="1137658" y="2124671"/>
            <a:ext cx="15058306" cy="1826526"/>
          </a:xfrm>
          <a:prstGeom prst="rect">
            <a:avLst/>
          </a:prstGeom>
        </p:spPr>
        <p:txBody>
          <a:bodyPr wrap="square" lIns="0" tIns="0" rIns="0" bIns="0" rtlCol="0" anchor="t">
            <a:spAutoFit/>
          </a:bodyPr>
          <a:lstStyle/>
          <a:p>
            <a:pPr marL="457200" indent="-457200" algn="just">
              <a:lnSpc>
                <a:spcPts val="4920"/>
              </a:lnSpc>
              <a:buFont typeface="Wingdings" pitchFamily="2" charset="2"/>
              <a:buChar char="§"/>
            </a:pPr>
            <a:r>
              <a:rPr lang="en-US" sz="3200" b="1" dirty="0">
                <a:solidFill>
                  <a:srgbClr val="4F90CD"/>
                </a:solidFill>
                <a:latin typeface="Quicksand Bold"/>
                <a:sym typeface="Quicksand Bold"/>
              </a:rPr>
              <a:t>Too few report submissions in 2022</a:t>
            </a:r>
            <a:endParaRPr lang="en-US" sz="3200" b="1" dirty="0">
              <a:solidFill>
                <a:srgbClr val="000000"/>
              </a:solidFill>
              <a:latin typeface="Quicksand Bold"/>
              <a:ea typeface="Quicksand Bold"/>
              <a:cs typeface="Quicksand Bold"/>
              <a:sym typeface="Quicksand Bold"/>
            </a:endParaRPr>
          </a:p>
          <a:p>
            <a:pPr marL="457200" indent="-457200" algn="just">
              <a:lnSpc>
                <a:spcPts val="4920"/>
              </a:lnSpc>
              <a:buFont typeface="Wingdings" pitchFamily="2" charset="2"/>
              <a:buChar char="§"/>
            </a:pPr>
            <a:r>
              <a:rPr lang="en-US" sz="3200" b="1" dirty="0">
                <a:solidFill>
                  <a:srgbClr val="000000"/>
                </a:solidFill>
                <a:latin typeface="Quicksand Bold"/>
                <a:ea typeface="Quicksand Bold"/>
                <a:cs typeface="Quicksand Bold"/>
                <a:sym typeface="Quicksand Bold"/>
              </a:rPr>
              <a:t>Member States need clearer guidance and more support to increase submissions for 2026.</a:t>
            </a:r>
            <a:endParaRPr lang="en-US" sz="3200" b="1" dirty="0">
              <a:solidFill>
                <a:srgbClr val="000000"/>
              </a:solidFill>
              <a:latin typeface="Quicksand Medium"/>
              <a:ea typeface="Quicksand Medium"/>
              <a:cs typeface="Quicksand Medium"/>
              <a:sym typeface="Quicksand Medium"/>
            </a:endParaRPr>
          </a:p>
        </p:txBody>
      </p:sp>
      <p:sp>
        <p:nvSpPr>
          <p:cNvPr id="6" name="ZoneTexte 10">
            <a:extLst>
              <a:ext uri="{FF2B5EF4-FFF2-40B4-BE49-F238E27FC236}">
                <a16:creationId xmlns:a16="http://schemas.microsoft.com/office/drawing/2014/main" id="{885BB4A5-0412-6055-F886-23A3030031BD}"/>
              </a:ext>
            </a:extLst>
          </p:cNvPr>
          <p:cNvSpPr txBox="1"/>
          <p:nvPr/>
        </p:nvSpPr>
        <p:spPr>
          <a:xfrm>
            <a:off x="2508925" y="7469831"/>
            <a:ext cx="3516549" cy="1384995"/>
          </a:xfrm>
          <a:prstGeom prst="rect">
            <a:avLst/>
          </a:prstGeom>
          <a:noFill/>
        </p:spPr>
        <p:txBody>
          <a:bodyPr wrap="square">
            <a:spAutoFit/>
          </a:bodyPr>
          <a:lstStyle/>
          <a:p>
            <a:r>
              <a:rPr lang="en-GB" sz="5400" b="1" dirty="0">
                <a:solidFill>
                  <a:srgbClr val="EE293B"/>
                </a:solidFill>
                <a:latin typeface="Quicksand Bold"/>
              </a:rPr>
              <a:t>20.6%  </a:t>
            </a:r>
            <a:r>
              <a:rPr lang="en-GB" sz="3000" b="1" dirty="0">
                <a:solidFill>
                  <a:srgbClr val="000000"/>
                </a:solidFill>
                <a:latin typeface="Quicksand Bold"/>
              </a:rPr>
              <a:t>submission rate</a:t>
            </a:r>
          </a:p>
        </p:txBody>
      </p:sp>
      <p:pic>
        <p:nvPicPr>
          <p:cNvPr id="5" name="Picture 4" descr="A close-up of a white background&#10;&#10;AI-generated content may be incorrect.">
            <a:extLst>
              <a:ext uri="{FF2B5EF4-FFF2-40B4-BE49-F238E27FC236}">
                <a16:creationId xmlns:a16="http://schemas.microsoft.com/office/drawing/2014/main" id="{61C419E4-9B41-B62A-3CAD-F198B57BE5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67064" y="7782027"/>
            <a:ext cx="2628900" cy="1397000"/>
          </a:xfrm>
          <a:prstGeom prst="rect">
            <a:avLst/>
          </a:prstGeom>
        </p:spPr>
      </p:pic>
    </p:spTree>
    <p:extLst>
      <p:ext uri="{BB962C8B-B14F-4D97-AF65-F5344CB8AC3E}">
        <p14:creationId xmlns:p14="http://schemas.microsoft.com/office/powerpoint/2010/main" val="92722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A26E4-72B7-D388-DADE-7BE55A618CDC}"/>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AEFD3A13-828B-F5B9-D13B-3BD0BBA07AAE}"/>
              </a:ext>
            </a:extLst>
          </p:cNvPr>
          <p:cNvSpPr txBox="1"/>
          <p:nvPr/>
        </p:nvSpPr>
        <p:spPr>
          <a:xfrm>
            <a:off x="1137658" y="1223777"/>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Challenges from the 2022 reporting cycle (2/2)</a:t>
            </a:r>
          </a:p>
        </p:txBody>
      </p:sp>
      <p:sp>
        <p:nvSpPr>
          <p:cNvPr id="14" name="TextBox 14">
            <a:extLst>
              <a:ext uri="{FF2B5EF4-FFF2-40B4-BE49-F238E27FC236}">
                <a16:creationId xmlns:a16="http://schemas.microsoft.com/office/drawing/2014/main" id="{40B71EC5-38A8-8FCD-420C-DF67C263CC9F}"/>
              </a:ext>
            </a:extLst>
          </p:cNvPr>
          <p:cNvSpPr txBox="1"/>
          <p:nvPr/>
        </p:nvSpPr>
        <p:spPr>
          <a:xfrm>
            <a:off x="1137658" y="2332013"/>
            <a:ext cx="13184813" cy="1197700"/>
          </a:xfrm>
          <a:prstGeom prst="rect">
            <a:avLst/>
          </a:prstGeom>
        </p:spPr>
        <p:txBody>
          <a:bodyPr wrap="square" lIns="0" tIns="0" rIns="0" bIns="0" rtlCol="0" anchor="t">
            <a:spAutoFit/>
          </a:bodyPr>
          <a:lstStyle/>
          <a:p>
            <a:pPr marL="457200" indent="-457200" algn="just">
              <a:lnSpc>
                <a:spcPts val="4920"/>
              </a:lnSpc>
              <a:buFont typeface="Arial" panose="020B0604020202020204" pitchFamily="34" charset="0"/>
              <a:buChar char="•"/>
            </a:pPr>
            <a:r>
              <a:rPr lang="en-US" sz="3200" b="1" dirty="0">
                <a:solidFill>
                  <a:srgbClr val="4F90CD"/>
                </a:solidFill>
                <a:latin typeface="Quicksand Bold"/>
                <a:sym typeface="Quicksand Bold"/>
              </a:rPr>
              <a:t>Reports not very useful </a:t>
            </a:r>
            <a:r>
              <a:rPr lang="en-US" sz="3200" b="1" dirty="0">
                <a:solidFill>
                  <a:srgbClr val="4F90CD"/>
                </a:solidFill>
                <a:latin typeface="Quicksand Bold"/>
                <a:ea typeface="Quicksand Bold"/>
                <a:cs typeface="Quicksand Bold"/>
                <a:sym typeface="Quicksand Bold"/>
              </a:rPr>
              <a:t>for evaluating progress </a:t>
            </a:r>
            <a:r>
              <a:rPr lang="en-US" sz="3200" b="1" dirty="0">
                <a:solidFill>
                  <a:srgbClr val="000000"/>
                </a:solidFill>
                <a:latin typeface="Quicksand Bold"/>
                <a:ea typeface="Quicksand Bold"/>
                <a:cs typeface="Quicksand Bold"/>
                <a:sym typeface="Quicksand Bold"/>
              </a:rPr>
              <a:t>due to excessive focus on…</a:t>
            </a:r>
            <a:endParaRPr lang="en-US" sz="3200" b="1" dirty="0">
              <a:solidFill>
                <a:srgbClr val="000000"/>
              </a:solidFill>
              <a:latin typeface="Quicksand Medium"/>
              <a:ea typeface="Quicksand Medium"/>
              <a:cs typeface="Quicksand Medium"/>
              <a:sym typeface="Quicksand Medium"/>
            </a:endParaRPr>
          </a:p>
        </p:txBody>
      </p:sp>
      <p:sp>
        <p:nvSpPr>
          <p:cNvPr id="2" name="ZoneTexte 10">
            <a:extLst>
              <a:ext uri="{FF2B5EF4-FFF2-40B4-BE49-F238E27FC236}">
                <a16:creationId xmlns:a16="http://schemas.microsoft.com/office/drawing/2014/main" id="{66C7A3D8-8694-1FBB-0581-A0DCB4D56A0B}"/>
              </a:ext>
            </a:extLst>
          </p:cNvPr>
          <p:cNvSpPr txBox="1"/>
          <p:nvPr/>
        </p:nvSpPr>
        <p:spPr>
          <a:xfrm>
            <a:off x="2406300" y="6200837"/>
            <a:ext cx="2636827" cy="1015663"/>
          </a:xfrm>
          <a:prstGeom prst="rect">
            <a:avLst/>
          </a:prstGeom>
          <a:noFill/>
        </p:spPr>
        <p:txBody>
          <a:bodyPr wrap="square">
            <a:spAutoFit/>
          </a:bodyPr>
          <a:lstStyle/>
          <a:p>
            <a:r>
              <a:rPr lang="en-GB" sz="3000" b="1" dirty="0">
                <a:solidFill>
                  <a:srgbClr val="000000"/>
                </a:solidFill>
                <a:latin typeface="Quicksand Bold"/>
              </a:rPr>
              <a:t>Project descriptions</a:t>
            </a:r>
          </a:p>
        </p:txBody>
      </p:sp>
      <p:sp>
        <p:nvSpPr>
          <p:cNvPr id="3" name="ZoneTexte 10">
            <a:extLst>
              <a:ext uri="{FF2B5EF4-FFF2-40B4-BE49-F238E27FC236}">
                <a16:creationId xmlns:a16="http://schemas.microsoft.com/office/drawing/2014/main" id="{FC9CF3F8-F7BB-A67B-62F7-FA5CA8294080}"/>
              </a:ext>
            </a:extLst>
          </p:cNvPr>
          <p:cNvSpPr txBox="1"/>
          <p:nvPr/>
        </p:nvSpPr>
        <p:spPr>
          <a:xfrm>
            <a:off x="11685645" y="6200837"/>
            <a:ext cx="2636826" cy="1015663"/>
          </a:xfrm>
          <a:prstGeom prst="rect">
            <a:avLst/>
          </a:prstGeom>
          <a:noFill/>
        </p:spPr>
        <p:txBody>
          <a:bodyPr wrap="square">
            <a:spAutoFit/>
          </a:bodyPr>
          <a:lstStyle/>
          <a:p>
            <a:r>
              <a:rPr lang="en-GB" sz="3000" b="1" dirty="0">
                <a:solidFill>
                  <a:srgbClr val="000000"/>
                </a:solidFill>
                <a:latin typeface="Quicksand Bold"/>
              </a:rPr>
              <a:t>Only positive features</a:t>
            </a:r>
          </a:p>
        </p:txBody>
      </p:sp>
      <p:sp>
        <p:nvSpPr>
          <p:cNvPr id="4" name="ZoneTexte 10">
            <a:extLst>
              <a:ext uri="{FF2B5EF4-FFF2-40B4-BE49-F238E27FC236}">
                <a16:creationId xmlns:a16="http://schemas.microsoft.com/office/drawing/2014/main" id="{7E967CAA-2762-451B-589F-85FB1C91C216}"/>
              </a:ext>
            </a:extLst>
          </p:cNvPr>
          <p:cNvSpPr txBox="1"/>
          <p:nvPr/>
        </p:nvSpPr>
        <p:spPr>
          <a:xfrm>
            <a:off x="6795729" y="6200838"/>
            <a:ext cx="2636827" cy="1015663"/>
          </a:xfrm>
          <a:prstGeom prst="rect">
            <a:avLst/>
          </a:prstGeom>
          <a:noFill/>
        </p:spPr>
        <p:txBody>
          <a:bodyPr wrap="square">
            <a:spAutoFit/>
          </a:bodyPr>
          <a:lstStyle/>
          <a:p>
            <a:r>
              <a:rPr lang="en-GB" sz="3000" b="1" dirty="0">
                <a:solidFill>
                  <a:srgbClr val="000000"/>
                </a:solidFill>
                <a:latin typeface="Quicksand Bold"/>
              </a:rPr>
              <a:t>Enumeration of projects</a:t>
            </a:r>
          </a:p>
        </p:txBody>
      </p:sp>
      <p:grpSp>
        <p:nvGrpSpPr>
          <p:cNvPr id="5" name="Group 4">
            <a:extLst>
              <a:ext uri="{FF2B5EF4-FFF2-40B4-BE49-F238E27FC236}">
                <a16:creationId xmlns:a16="http://schemas.microsoft.com/office/drawing/2014/main" id="{C595ECC5-188B-02CF-BB67-685E957D7C7B}"/>
              </a:ext>
            </a:extLst>
          </p:cNvPr>
          <p:cNvGrpSpPr/>
          <p:nvPr/>
        </p:nvGrpSpPr>
        <p:grpSpPr>
          <a:xfrm>
            <a:off x="2406300" y="4362113"/>
            <a:ext cx="1618701" cy="1562777"/>
            <a:chOff x="1579313" y="2891286"/>
            <a:chExt cx="1149736" cy="1131635"/>
          </a:xfrm>
        </p:grpSpPr>
        <p:sp>
          <p:nvSpPr>
            <p:cNvPr id="7" name="Rounded Rectangle 6">
              <a:extLst>
                <a:ext uri="{FF2B5EF4-FFF2-40B4-BE49-F238E27FC236}">
                  <a16:creationId xmlns:a16="http://schemas.microsoft.com/office/drawing/2014/main" id="{63CE44AE-0CD7-5CE1-71B8-494224F68510}"/>
                </a:ext>
              </a:extLst>
            </p:cNvPr>
            <p:cNvSpPr/>
            <p:nvPr/>
          </p:nvSpPr>
          <p:spPr>
            <a:xfrm>
              <a:off x="1579313" y="2891286"/>
              <a:ext cx="1149736" cy="1131635"/>
            </a:xfrm>
            <a:prstGeom prst="roundRect">
              <a:avLst/>
            </a:prstGeom>
            <a:solidFill>
              <a:srgbClr val="067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at bubble with solid fill">
              <a:extLst>
                <a:ext uri="{FF2B5EF4-FFF2-40B4-BE49-F238E27FC236}">
                  <a16:creationId xmlns:a16="http://schemas.microsoft.com/office/drawing/2014/main" id="{343B4136-3825-470A-FBC2-9DCEF476D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6981" y="2999902"/>
              <a:ext cx="914400" cy="914400"/>
            </a:xfrm>
            <a:prstGeom prst="rect">
              <a:avLst/>
            </a:prstGeom>
          </p:spPr>
        </p:pic>
      </p:grpSp>
      <p:grpSp>
        <p:nvGrpSpPr>
          <p:cNvPr id="10" name="Group 9">
            <a:extLst>
              <a:ext uri="{FF2B5EF4-FFF2-40B4-BE49-F238E27FC236}">
                <a16:creationId xmlns:a16="http://schemas.microsoft.com/office/drawing/2014/main" id="{11BCEF5C-CB46-6672-8F43-0CDDFFD9209E}"/>
              </a:ext>
            </a:extLst>
          </p:cNvPr>
          <p:cNvGrpSpPr/>
          <p:nvPr/>
        </p:nvGrpSpPr>
        <p:grpSpPr>
          <a:xfrm>
            <a:off x="7108650" y="4362110"/>
            <a:ext cx="1618701" cy="1562777"/>
            <a:chOff x="4913612" y="2891285"/>
            <a:chExt cx="1149736" cy="1131635"/>
          </a:xfrm>
        </p:grpSpPr>
        <p:sp>
          <p:nvSpPr>
            <p:cNvPr id="11" name="Rounded Rectangle 10">
              <a:extLst>
                <a:ext uri="{FF2B5EF4-FFF2-40B4-BE49-F238E27FC236}">
                  <a16:creationId xmlns:a16="http://schemas.microsoft.com/office/drawing/2014/main" id="{A01DBC0B-D850-087D-5F9C-BE8F5251A47D}"/>
                </a:ext>
              </a:extLst>
            </p:cNvPr>
            <p:cNvSpPr/>
            <p:nvPr/>
          </p:nvSpPr>
          <p:spPr>
            <a:xfrm>
              <a:off x="4913612" y="2891285"/>
              <a:ext cx="1149736" cy="1131635"/>
            </a:xfrm>
            <a:prstGeom prst="roundRect">
              <a:avLst/>
            </a:prstGeom>
            <a:solidFill>
              <a:srgbClr val="439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Tally with solid fill">
              <a:extLst>
                <a:ext uri="{FF2B5EF4-FFF2-40B4-BE49-F238E27FC236}">
                  <a16:creationId xmlns:a16="http://schemas.microsoft.com/office/drawing/2014/main" id="{E845C911-3628-A6FA-A375-0F00047B6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1280" y="2999902"/>
              <a:ext cx="914400" cy="914400"/>
            </a:xfrm>
            <a:prstGeom prst="rect">
              <a:avLst/>
            </a:prstGeom>
          </p:spPr>
        </p:pic>
      </p:grpSp>
      <p:grpSp>
        <p:nvGrpSpPr>
          <p:cNvPr id="13" name="Group 12">
            <a:extLst>
              <a:ext uri="{FF2B5EF4-FFF2-40B4-BE49-F238E27FC236}">
                <a16:creationId xmlns:a16="http://schemas.microsoft.com/office/drawing/2014/main" id="{220D728B-9BCD-CEBA-AB55-E57331BC194F}"/>
              </a:ext>
            </a:extLst>
          </p:cNvPr>
          <p:cNvGrpSpPr/>
          <p:nvPr/>
        </p:nvGrpSpPr>
        <p:grpSpPr>
          <a:xfrm>
            <a:off x="11811000" y="4362111"/>
            <a:ext cx="1618701" cy="1562777"/>
            <a:chOff x="8247911" y="2941427"/>
            <a:chExt cx="1149736" cy="1131635"/>
          </a:xfrm>
        </p:grpSpPr>
        <p:sp>
          <p:nvSpPr>
            <p:cNvPr id="15" name="Rounded Rectangle 14">
              <a:extLst>
                <a:ext uri="{FF2B5EF4-FFF2-40B4-BE49-F238E27FC236}">
                  <a16:creationId xmlns:a16="http://schemas.microsoft.com/office/drawing/2014/main" id="{CE73F29D-48CD-733C-C2CB-9AC2DF64080F}"/>
                </a:ext>
              </a:extLst>
            </p:cNvPr>
            <p:cNvSpPr/>
            <p:nvPr/>
          </p:nvSpPr>
          <p:spPr>
            <a:xfrm>
              <a:off x="8247911" y="2941427"/>
              <a:ext cx="1149736" cy="1131635"/>
            </a:xfrm>
            <a:prstGeom prst="roundRect">
              <a:avLst/>
            </a:prstGeom>
            <a:solidFill>
              <a:srgbClr val="B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unrise with solid fill">
              <a:extLst>
                <a:ext uri="{FF2B5EF4-FFF2-40B4-BE49-F238E27FC236}">
                  <a16:creationId xmlns:a16="http://schemas.microsoft.com/office/drawing/2014/main" id="{043E5DD9-67D3-DD20-50BA-7E35576AE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5579" y="2999902"/>
              <a:ext cx="914400" cy="914400"/>
            </a:xfrm>
            <a:prstGeom prst="rect">
              <a:avLst/>
            </a:prstGeom>
          </p:spPr>
        </p:pic>
      </p:grpSp>
    </p:spTree>
    <p:extLst>
      <p:ext uri="{BB962C8B-B14F-4D97-AF65-F5344CB8AC3E}">
        <p14:creationId xmlns:p14="http://schemas.microsoft.com/office/powerpoint/2010/main" val="285939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1D9863-6AA5-0BF7-254F-E6E611C19573}"/>
            </a:ext>
          </a:extLst>
        </p:cNvPr>
        <p:cNvGrpSpPr/>
        <p:nvPr/>
      </p:nvGrpSpPr>
      <p:grpSpPr>
        <a:xfrm>
          <a:off x="0" y="0"/>
          <a:ext cx="0" cy="0"/>
          <a:chOff x="0" y="0"/>
          <a:chExt cx="0" cy="0"/>
        </a:xfrm>
      </p:grpSpPr>
      <p:sp>
        <p:nvSpPr>
          <p:cNvPr id="37" name="Freeform 36">
            <a:extLst>
              <a:ext uri="{FF2B5EF4-FFF2-40B4-BE49-F238E27FC236}">
                <a16:creationId xmlns:a16="http://schemas.microsoft.com/office/drawing/2014/main" id="{930F7D5D-39EE-9F66-C508-BCC247964EDE}"/>
              </a:ext>
            </a:extLst>
          </p:cNvPr>
          <p:cNvSpPr/>
          <p:nvPr/>
        </p:nvSpPr>
        <p:spPr>
          <a:xfrm>
            <a:off x="4779818" y="4437471"/>
            <a:ext cx="13113327" cy="3106329"/>
          </a:xfrm>
          <a:custGeom>
            <a:avLst/>
            <a:gdLst>
              <a:gd name="connsiteX0" fmla="*/ 0 w 13113327"/>
              <a:gd name="connsiteY0" fmla="*/ 3106329 h 3106329"/>
              <a:gd name="connsiteX1" fmla="*/ 2098964 w 13113327"/>
              <a:gd name="connsiteY1" fmla="*/ 300784 h 3106329"/>
              <a:gd name="connsiteX2" fmla="*/ 5985164 w 13113327"/>
              <a:gd name="connsiteY2" fmla="*/ 92965 h 3106329"/>
              <a:gd name="connsiteX3" fmla="*/ 8666018 w 13113327"/>
              <a:gd name="connsiteY3" fmla="*/ 425474 h 3106329"/>
              <a:gd name="connsiteX4" fmla="*/ 11388437 w 13113327"/>
              <a:gd name="connsiteY4" fmla="*/ 51402 h 3106329"/>
              <a:gd name="connsiteX5" fmla="*/ 13113327 w 13113327"/>
              <a:gd name="connsiteY5" fmla="*/ 363129 h 310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3327" h="3106329">
                <a:moveTo>
                  <a:pt x="0" y="3106329"/>
                </a:moveTo>
                <a:cubicBezTo>
                  <a:pt x="550718" y="1954670"/>
                  <a:pt x="1101437" y="803011"/>
                  <a:pt x="2098964" y="300784"/>
                </a:cubicBezTo>
                <a:cubicBezTo>
                  <a:pt x="3096491" y="-201443"/>
                  <a:pt x="4890655" y="72183"/>
                  <a:pt x="5985164" y="92965"/>
                </a:cubicBezTo>
                <a:cubicBezTo>
                  <a:pt x="7079673" y="113747"/>
                  <a:pt x="7765473" y="432401"/>
                  <a:pt x="8666018" y="425474"/>
                </a:cubicBezTo>
                <a:cubicBezTo>
                  <a:pt x="9566564" y="418547"/>
                  <a:pt x="10647219" y="61793"/>
                  <a:pt x="11388437" y="51402"/>
                </a:cubicBezTo>
                <a:cubicBezTo>
                  <a:pt x="12129655" y="41011"/>
                  <a:pt x="12756572" y="491284"/>
                  <a:pt x="13113327" y="363129"/>
                </a:cubicBezTo>
              </a:path>
            </a:pathLst>
          </a:custGeom>
          <a:noFill/>
          <a:ln w="12700">
            <a:solidFill>
              <a:srgbClr val="00B0F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7783B497-1891-C1C7-4C68-6A3A115E9FD7}"/>
              </a:ext>
            </a:extLst>
          </p:cNvPr>
          <p:cNvSpPr/>
          <p:nvPr/>
        </p:nvSpPr>
        <p:spPr>
          <a:xfrm>
            <a:off x="4779818" y="4322552"/>
            <a:ext cx="13355781" cy="1163848"/>
          </a:xfrm>
          <a:custGeom>
            <a:avLst/>
            <a:gdLst>
              <a:gd name="connsiteX0" fmla="*/ 0 w 13404273"/>
              <a:gd name="connsiteY0" fmla="*/ 1163848 h 1163848"/>
              <a:gd name="connsiteX1" fmla="*/ 2306782 w 13404273"/>
              <a:gd name="connsiteY1" fmla="*/ 581957 h 1163848"/>
              <a:gd name="connsiteX2" fmla="*/ 5424055 w 13404273"/>
              <a:gd name="connsiteY2" fmla="*/ 623521 h 1163848"/>
              <a:gd name="connsiteX3" fmla="*/ 8208818 w 13404273"/>
              <a:gd name="connsiteY3" fmla="*/ 66 h 1163848"/>
              <a:gd name="connsiteX4" fmla="*/ 13404273 w 13404273"/>
              <a:gd name="connsiteY4" fmla="*/ 665084 h 116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4273" h="1163848">
                <a:moveTo>
                  <a:pt x="0" y="1163848"/>
                </a:moveTo>
                <a:cubicBezTo>
                  <a:pt x="701386" y="917929"/>
                  <a:pt x="1402773" y="672011"/>
                  <a:pt x="2306782" y="581957"/>
                </a:cubicBezTo>
                <a:cubicBezTo>
                  <a:pt x="3210791" y="491902"/>
                  <a:pt x="4440382" y="720503"/>
                  <a:pt x="5424055" y="623521"/>
                </a:cubicBezTo>
                <a:cubicBezTo>
                  <a:pt x="6407728" y="526539"/>
                  <a:pt x="6878782" y="-6861"/>
                  <a:pt x="8208818" y="66"/>
                </a:cubicBezTo>
                <a:cubicBezTo>
                  <a:pt x="9538854" y="6993"/>
                  <a:pt x="12614564" y="685866"/>
                  <a:pt x="13404273" y="665084"/>
                </a:cubicBezTo>
              </a:path>
            </a:pathLst>
          </a:custGeom>
          <a:noFill/>
          <a:ln w="31750">
            <a:solidFill>
              <a:srgbClr val="00B0F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DEAF86A0-E195-04C9-300D-C72BB21593B7}"/>
              </a:ext>
            </a:extLst>
          </p:cNvPr>
          <p:cNvSpPr/>
          <p:nvPr/>
        </p:nvSpPr>
        <p:spPr>
          <a:xfrm>
            <a:off x="4759036" y="3366655"/>
            <a:ext cx="13528964" cy="1868538"/>
          </a:xfrm>
          <a:custGeom>
            <a:avLst/>
            <a:gdLst>
              <a:gd name="connsiteX0" fmla="*/ 0 w 13528964"/>
              <a:gd name="connsiteY0" fmla="*/ 0 h 1868538"/>
              <a:gd name="connsiteX1" fmla="*/ 1932709 w 13528964"/>
              <a:gd name="connsiteY1" fmla="*/ 1059872 h 1868538"/>
              <a:gd name="connsiteX2" fmla="*/ 5278582 w 13528964"/>
              <a:gd name="connsiteY2" fmla="*/ 623454 h 1868538"/>
              <a:gd name="connsiteX3" fmla="*/ 8541328 w 13528964"/>
              <a:gd name="connsiteY3" fmla="*/ 1828800 h 1868538"/>
              <a:gd name="connsiteX4" fmla="*/ 13528964 w 13528964"/>
              <a:gd name="connsiteY4" fmla="*/ 1433945 h 186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964" h="1868538">
                <a:moveTo>
                  <a:pt x="0" y="0"/>
                </a:moveTo>
                <a:cubicBezTo>
                  <a:pt x="526472" y="477981"/>
                  <a:pt x="1052945" y="955963"/>
                  <a:pt x="1932709" y="1059872"/>
                </a:cubicBezTo>
                <a:cubicBezTo>
                  <a:pt x="2812473" y="1163781"/>
                  <a:pt x="4177146" y="495299"/>
                  <a:pt x="5278582" y="623454"/>
                </a:cubicBezTo>
                <a:cubicBezTo>
                  <a:pt x="6380018" y="751609"/>
                  <a:pt x="7166264" y="1693718"/>
                  <a:pt x="8541328" y="1828800"/>
                </a:cubicBezTo>
                <a:cubicBezTo>
                  <a:pt x="9916392" y="1963882"/>
                  <a:pt x="12829310" y="1735281"/>
                  <a:pt x="13528964" y="1433945"/>
                </a:cubicBezTo>
              </a:path>
            </a:pathLst>
          </a:custGeom>
          <a:noFill/>
          <a:ln w="19050">
            <a:solidFill>
              <a:srgbClr val="00B0F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F545D148-9AF9-E39B-F12C-DBE25376379F}"/>
              </a:ext>
            </a:extLst>
          </p:cNvPr>
          <p:cNvSpPr txBox="1"/>
          <p:nvPr/>
        </p:nvSpPr>
        <p:spPr>
          <a:xfrm>
            <a:off x="1196676" y="1402990"/>
            <a:ext cx="15058019"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Four pillars of good reporting (1.2) introduced in 2024 guidelines</a:t>
            </a:r>
          </a:p>
        </p:txBody>
      </p:sp>
      <p:sp>
        <p:nvSpPr>
          <p:cNvPr id="2" name="ZoneTexte 10">
            <a:extLst>
              <a:ext uri="{FF2B5EF4-FFF2-40B4-BE49-F238E27FC236}">
                <a16:creationId xmlns:a16="http://schemas.microsoft.com/office/drawing/2014/main" id="{2F2FFE27-6FAF-B626-02D2-0644399D1091}"/>
              </a:ext>
            </a:extLst>
          </p:cNvPr>
          <p:cNvSpPr txBox="1"/>
          <p:nvPr/>
        </p:nvSpPr>
        <p:spPr>
          <a:xfrm>
            <a:off x="990600" y="2933700"/>
            <a:ext cx="2636827" cy="1015663"/>
          </a:xfrm>
          <a:prstGeom prst="rect">
            <a:avLst/>
          </a:prstGeom>
          <a:noFill/>
        </p:spPr>
        <p:txBody>
          <a:bodyPr wrap="square">
            <a:spAutoFit/>
          </a:bodyPr>
          <a:lstStyle/>
          <a:p>
            <a:r>
              <a:rPr lang="en-GB" sz="3000" b="1" dirty="0">
                <a:solidFill>
                  <a:srgbClr val="000000"/>
                </a:solidFill>
                <a:latin typeface="Quicksand Bold"/>
              </a:rPr>
              <a:t>Project descriptions</a:t>
            </a:r>
          </a:p>
        </p:txBody>
      </p:sp>
      <p:sp>
        <p:nvSpPr>
          <p:cNvPr id="3" name="ZoneTexte 10">
            <a:extLst>
              <a:ext uri="{FF2B5EF4-FFF2-40B4-BE49-F238E27FC236}">
                <a16:creationId xmlns:a16="http://schemas.microsoft.com/office/drawing/2014/main" id="{C56A929B-9046-505D-6322-9632EFA877DE}"/>
              </a:ext>
            </a:extLst>
          </p:cNvPr>
          <p:cNvSpPr txBox="1"/>
          <p:nvPr/>
        </p:nvSpPr>
        <p:spPr>
          <a:xfrm>
            <a:off x="962139" y="6945029"/>
            <a:ext cx="2636826" cy="1015663"/>
          </a:xfrm>
          <a:prstGeom prst="rect">
            <a:avLst/>
          </a:prstGeom>
          <a:noFill/>
        </p:spPr>
        <p:txBody>
          <a:bodyPr wrap="square">
            <a:spAutoFit/>
          </a:bodyPr>
          <a:lstStyle/>
          <a:p>
            <a:r>
              <a:rPr lang="en-GB" sz="3000" b="1" dirty="0">
                <a:solidFill>
                  <a:srgbClr val="000000"/>
                </a:solidFill>
                <a:latin typeface="Quicksand Bold"/>
              </a:rPr>
              <a:t>Only positive features</a:t>
            </a:r>
          </a:p>
        </p:txBody>
      </p:sp>
      <p:sp>
        <p:nvSpPr>
          <p:cNvPr id="4" name="ZoneTexte 10">
            <a:extLst>
              <a:ext uri="{FF2B5EF4-FFF2-40B4-BE49-F238E27FC236}">
                <a16:creationId xmlns:a16="http://schemas.microsoft.com/office/drawing/2014/main" id="{C5DB761F-D6CD-C727-221D-F7B58B96D6F7}"/>
              </a:ext>
            </a:extLst>
          </p:cNvPr>
          <p:cNvSpPr txBox="1"/>
          <p:nvPr/>
        </p:nvSpPr>
        <p:spPr>
          <a:xfrm>
            <a:off x="962138" y="4944560"/>
            <a:ext cx="2636827" cy="1015663"/>
          </a:xfrm>
          <a:prstGeom prst="rect">
            <a:avLst/>
          </a:prstGeom>
          <a:noFill/>
        </p:spPr>
        <p:txBody>
          <a:bodyPr wrap="square">
            <a:spAutoFit/>
          </a:bodyPr>
          <a:lstStyle/>
          <a:p>
            <a:r>
              <a:rPr lang="en-GB" sz="3000" b="1" dirty="0">
                <a:solidFill>
                  <a:srgbClr val="000000"/>
                </a:solidFill>
                <a:latin typeface="Quicksand Bold"/>
              </a:rPr>
              <a:t>Enumeration of projects</a:t>
            </a:r>
          </a:p>
        </p:txBody>
      </p:sp>
      <p:sp>
        <p:nvSpPr>
          <p:cNvPr id="7" name="Rounded Rectangle 6">
            <a:extLst>
              <a:ext uri="{FF2B5EF4-FFF2-40B4-BE49-F238E27FC236}">
                <a16:creationId xmlns:a16="http://schemas.microsoft.com/office/drawing/2014/main" id="{F01D0B55-199E-8DFD-900A-8F9D5FFF1F74}"/>
              </a:ext>
            </a:extLst>
          </p:cNvPr>
          <p:cNvSpPr/>
          <p:nvPr/>
        </p:nvSpPr>
        <p:spPr>
          <a:xfrm>
            <a:off x="3682692" y="2906680"/>
            <a:ext cx="1079995" cy="1042683"/>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at bubble with solid fill">
            <a:extLst>
              <a:ext uri="{FF2B5EF4-FFF2-40B4-BE49-F238E27FC236}">
                <a16:creationId xmlns:a16="http://schemas.microsoft.com/office/drawing/2014/main" id="{15C31BA6-E02C-8F25-EC85-891DD443DD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3222" y="3006758"/>
            <a:ext cx="858934" cy="842524"/>
          </a:xfrm>
          <a:prstGeom prst="rect">
            <a:avLst/>
          </a:prstGeom>
        </p:spPr>
      </p:pic>
      <p:sp>
        <p:nvSpPr>
          <p:cNvPr id="11" name="Rounded Rectangle 10">
            <a:extLst>
              <a:ext uri="{FF2B5EF4-FFF2-40B4-BE49-F238E27FC236}">
                <a16:creationId xmlns:a16="http://schemas.microsoft.com/office/drawing/2014/main" id="{219DA500-D35E-204B-8765-45F76D2DE014}"/>
              </a:ext>
            </a:extLst>
          </p:cNvPr>
          <p:cNvSpPr/>
          <p:nvPr/>
        </p:nvSpPr>
        <p:spPr>
          <a:xfrm>
            <a:off x="3682692" y="4944560"/>
            <a:ext cx="1088850" cy="1051232"/>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Tally with solid fill">
            <a:extLst>
              <a:ext uri="{FF2B5EF4-FFF2-40B4-BE49-F238E27FC236}">
                <a16:creationId xmlns:a16="http://schemas.microsoft.com/office/drawing/2014/main" id="{D97906B2-B1FA-1BDE-DDB0-75E8F77E9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4129" y="5045460"/>
            <a:ext cx="865977" cy="849432"/>
          </a:xfrm>
          <a:prstGeom prst="rect">
            <a:avLst/>
          </a:prstGeom>
        </p:spPr>
      </p:pic>
      <p:sp>
        <p:nvSpPr>
          <p:cNvPr id="15" name="Rounded Rectangle 14">
            <a:extLst>
              <a:ext uri="{FF2B5EF4-FFF2-40B4-BE49-F238E27FC236}">
                <a16:creationId xmlns:a16="http://schemas.microsoft.com/office/drawing/2014/main" id="{6660B79B-A071-7644-32DE-8B2035AB61A8}"/>
              </a:ext>
            </a:extLst>
          </p:cNvPr>
          <p:cNvSpPr/>
          <p:nvPr/>
        </p:nvSpPr>
        <p:spPr>
          <a:xfrm>
            <a:off x="3682692" y="7002014"/>
            <a:ext cx="1088851" cy="1051233"/>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unrise with solid fill">
            <a:extLst>
              <a:ext uri="{FF2B5EF4-FFF2-40B4-BE49-F238E27FC236}">
                <a16:creationId xmlns:a16="http://schemas.microsoft.com/office/drawing/2014/main" id="{40581788-19C4-DC66-CC8E-654A53E8D8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4129" y="7056334"/>
            <a:ext cx="865977" cy="849432"/>
          </a:xfrm>
          <a:prstGeom prst="rect">
            <a:avLst/>
          </a:prstGeom>
        </p:spPr>
      </p:pic>
      <p:sp>
        <p:nvSpPr>
          <p:cNvPr id="19" name="ZoneTexte 10">
            <a:extLst>
              <a:ext uri="{FF2B5EF4-FFF2-40B4-BE49-F238E27FC236}">
                <a16:creationId xmlns:a16="http://schemas.microsoft.com/office/drawing/2014/main" id="{2EC06C8E-DA1B-9172-5A43-59520DE31205}"/>
              </a:ext>
            </a:extLst>
          </p:cNvPr>
          <p:cNvSpPr txBox="1"/>
          <p:nvPr/>
        </p:nvSpPr>
        <p:spPr>
          <a:xfrm>
            <a:off x="6229206" y="5799632"/>
            <a:ext cx="2726760" cy="1477328"/>
          </a:xfrm>
          <a:prstGeom prst="rect">
            <a:avLst/>
          </a:prstGeom>
          <a:noFill/>
        </p:spPr>
        <p:txBody>
          <a:bodyPr wrap="square">
            <a:spAutoFit/>
          </a:bodyPr>
          <a:lstStyle/>
          <a:p>
            <a:r>
              <a:rPr lang="en-GB" sz="3000" b="1" dirty="0">
                <a:solidFill>
                  <a:srgbClr val="000000"/>
                </a:solidFill>
                <a:latin typeface="Quicksand Bold"/>
              </a:rPr>
              <a:t>Realistic and evidence-based</a:t>
            </a:r>
          </a:p>
        </p:txBody>
      </p:sp>
      <p:sp>
        <p:nvSpPr>
          <p:cNvPr id="20" name="ZoneTexte 10">
            <a:extLst>
              <a:ext uri="{FF2B5EF4-FFF2-40B4-BE49-F238E27FC236}">
                <a16:creationId xmlns:a16="http://schemas.microsoft.com/office/drawing/2014/main" id="{D754B0DA-0DC4-58E1-D890-94A783B956A0}"/>
              </a:ext>
            </a:extLst>
          </p:cNvPr>
          <p:cNvSpPr txBox="1"/>
          <p:nvPr/>
        </p:nvSpPr>
        <p:spPr>
          <a:xfrm>
            <a:off x="11779739" y="5799632"/>
            <a:ext cx="2376828" cy="1477328"/>
          </a:xfrm>
          <a:prstGeom prst="rect">
            <a:avLst/>
          </a:prstGeom>
          <a:noFill/>
        </p:spPr>
        <p:txBody>
          <a:bodyPr wrap="square">
            <a:spAutoFit/>
          </a:bodyPr>
          <a:lstStyle/>
          <a:p>
            <a:r>
              <a:rPr lang="en-GB" sz="3000" b="1" dirty="0">
                <a:solidFill>
                  <a:srgbClr val="000000"/>
                </a:solidFill>
                <a:latin typeface="Quicksand Bold"/>
              </a:rPr>
              <a:t>Connected with practice</a:t>
            </a:r>
          </a:p>
        </p:txBody>
      </p:sp>
      <p:sp>
        <p:nvSpPr>
          <p:cNvPr id="21" name="ZoneTexte 10">
            <a:extLst>
              <a:ext uri="{FF2B5EF4-FFF2-40B4-BE49-F238E27FC236}">
                <a16:creationId xmlns:a16="http://schemas.microsoft.com/office/drawing/2014/main" id="{D9221B55-1333-B4C4-E9F9-036DE3817A76}"/>
              </a:ext>
            </a:extLst>
          </p:cNvPr>
          <p:cNvSpPr txBox="1"/>
          <p:nvPr/>
        </p:nvSpPr>
        <p:spPr>
          <a:xfrm>
            <a:off x="9264052" y="5794235"/>
            <a:ext cx="2259422" cy="553998"/>
          </a:xfrm>
          <a:prstGeom prst="rect">
            <a:avLst/>
          </a:prstGeom>
          <a:noFill/>
        </p:spPr>
        <p:txBody>
          <a:bodyPr wrap="square">
            <a:spAutoFit/>
          </a:bodyPr>
          <a:lstStyle/>
          <a:p>
            <a:r>
              <a:rPr lang="en-GB" sz="3000" b="1" dirty="0">
                <a:solidFill>
                  <a:srgbClr val="000000"/>
                </a:solidFill>
                <a:latin typeface="Quicksand Bold"/>
              </a:rPr>
              <a:t>Analytical</a:t>
            </a:r>
          </a:p>
        </p:txBody>
      </p:sp>
      <p:sp>
        <p:nvSpPr>
          <p:cNvPr id="22" name="ZoneTexte 10">
            <a:extLst>
              <a:ext uri="{FF2B5EF4-FFF2-40B4-BE49-F238E27FC236}">
                <a16:creationId xmlns:a16="http://schemas.microsoft.com/office/drawing/2014/main" id="{4E8B96C8-1AAA-3906-4E8F-2EC42B18861D}"/>
              </a:ext>
            </a:extLst>
          </p:cNvPr>
          <p:cNvSpPr txBox="1"/>
          <p:nvPr/>
        </p:nvSpPr>
        <p:spPr>
          <a:xfrm>
            <a:off x="14464653" y="5794235"/>
            <a:ext cx="2726759" cy="1015663"/>
          </a:xfrm>
          <a:prstGeom prst="rect">
            <a:avLst/>
          </a:prstGeom>
          <a:noFill/>
        </p:spPr>
        <p:txBody>
          <a:bodyPr wrap="square">
            <a:spAutoFit/>
          </a:bodyPr>
          <a:lstStyle/>
          <a:p>
            <a:r>
              <a:rPr lang="en-GB" sz="3000" b="1" dirty="0">
                <a:solidFill>
                  <a:srgbClr val="000000"/>
                </a:solidFill>
                <a:latin typeface="Quicksand Bold"/>
              </a:rPr>
              <a:t>Inclusive and transparent</a:t>
            </a:r>
          </a:p>
        </p:txBody>
      </p:sp>
      <p:grpSp>
        <p:nvGrpSpPr>
          <p:cNvPr id="31" name="Group 30">
            <a:extLst>
              <a:ext uri="{FF2B5EF4-FFF2-40B4-BE49-F238E27FC236}">
                <a16:creationId xmlns:a16="http://schemas.microsoft.com/office/drawing/2014/main" id="{7F87D4AE-59FE-5E34-EE8E-EBD2DC9591EE}"/>
              </a:ext>
            </a:extLst>
          </p:cNvPr>
          <p:cNvGrpSpPr/>
          <p:nvPr/>
        </p:nvGrpSpPr>
        <p:grpSpPr>
          <a:xfrm>
            <a:off x="6675139" y="3949363"/>
            <a:ext cx="1606785" cy="1578193"/>
            <a:chOff x="6873232" y="4361564"/>
            <a:chExt cx="1187116" cy="1165992"/>
          </a:xfrm>
        </p:grpSpPr>
        <p:sp>
          <p:nvSpPr>
            <p:cNvPr id="23" name="Oval 22">
              <a:extLst>
                <a:ext uri="{FF2B5EF4-FFF2-40B4-BE49-F238E27FC236}">
                  <a16:creationId xmlns:a16="http://schemas.microsoft.com/office/drawing/2014/main" id="{3D77AC94-A3FE-CD96-9D18-5DF7268E9E6E}"/>
                </a:ext>
              </a:extLst>
            </p:cNvPr>
            <p:cNvSpPr/>
            <p:nvPr/>
          </p:nvSpPr>
          <p:spPr>
            <a:xfrm>
              <a:off x="6873232" y="4361564"/>
              <a:ext cx="1187116" cy="1165992"/>
            </a:xfrm>
            <a:prstGeom prst="ellipse">
              <a:avLst/>
            </a:prstGeom>
            <a:solidFill>
              <a:srgbClr val="067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r chart with solid fill">
              <a:extLst>
                <a:ext uri="{FF2B5EF4-FFF2-40B4-BE49-F238E27FC236}">
                  <a16:creationId xmlns:a16="http://schemas.microsoft.com/office/drawing/2014/main" id="{6A80783B-519E-8081-4052-CDAF99A479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5757" y="4472172"/>
              <a:ext cx="926820" cy="926820"/>
            </a:xfrm>
            <a:prstGeom prst="rect">
              <a:avLst/>
            </a:prstGeom>
          </p:spPr>
        </p:pic>
      </p:grpSp>
      <p:grpSp>
        <p:nvGrpSpPr>
          <p:cNvPr id="32" name="Group 31">
            <a:extLst>
              <a:ext uri="{FF2B5EF4-FFF2-40B4-BE49-F238E27FC236}">
                <a16:creationId xmlns:a16="http://schemas.microsoft.com/office/drawing/2014/main" id="{762E468C-ED7F-68FC-12A2-0EAD37BEF64B}"/>
              </a:ext>
            </a:extLst>
          </p:cNvPr>
          <p:cNvGrpSpPr/>
          <p:nvPr/>
        </p:nvGrpSpPr>
        <p:grpSpPr>
          <a:xfrm>
            <a:off x="9403107" y="3949363"/>
            <a:ext cx="1606785" cy="1578193"/>
            <a:chOff x="9601200" y="4361564"/>
            <a:chExt cx="1187116" cy="1165992"/>
          </a:xfrm>
        </p:grpSpPr>
        <p:sp>
          <p:nvSpPr>
            <p:cNvPr id="25" name="Oval 24">
              <a:extLst>
                <a:ext uri="{FF2B5EF4-FFF2-40B4-BE49-F238E27FC236}">
                  <a16:creationId xmlns:a16="http://schemas.microsoft.com/office/drawing/2014/main" id="{3564065C-DDE6-6E1D-5A96-BD7248B9049B}"/>
                </a:ext>
              </a:extLst>
            </p:cNvPr>
            <p:cNvSpPr/>
            <p:nvPr/>
          </p:nvSpPr>
          <p:spPr>
            <a:xfrm>
              <a:off x="9601200" y="4361564"/>
              <a:ext cx="1187116" cy="1165992"/>
            </a:xfrm>
            <a:prstGeom prst="ellipse">
              <a:avLst/>
            </a:prstGeom>
            <a:solidFill>
              <a:srgbClr val="439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Research with solid fill">
              <a:extLst>
                <a:ext uri="{FF2B5EF4-FFF2-40B4-BE49-F238E27FC236}">
                  <a16:creationId xmlns:a16="http://schemas.microsoft.com/office/drawing/2014/main" id="{E9B709A6-A998-E0BC-D104-55B997E2F4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38971" y="4484592"/>
              <a:ext cx="914400" cy="914400"/>
            </a:xfrm>
            <a:prstGeom prst="rect">
              <a:avLst/>
            </a:prstGeom>
          </p:spPr>
        </p:pic>
      </p:grpSp>
      <p:grpSp>
        <p:nvGrpSpPr>
          <p:cNvPr id="33" name="Group 32">
            <a:extLst>
              <a:ext uri="{FF2B5EF4-FFF2-40B4-BE49-F238E27FC236}">
                <a16:creationId xmlns:a16="http://schemas.microsoft.com/office/drawing/2014/main" id="{2E672D5B-41D8-8772-C356-D269320DDEEE}"/>
              </a:ext>
            </a:extLst>
          </p:cNvPr>
          <p:cNvGrpSpPr/>
          <p:nvPr/>
        </p:nvGrpSpPr>
        <p:grpSpPr>
          <a:xfrm>
            <a:off x="11918530" y="3949363"/>
            <a:ext cx="1606785" cy="1578193"/>
            <a:chOff x="12116623" y="4361564"/>
            <a:chExt cx="1187116" cy="1165992"/>
          </a:xfrm>
        </p:grpSpPr>
        <p:sp>
          <p:nvSpPr>
            <p:cNvPr id="27" name="Oval 26">
              <a:extLst>
                <a:ext uri="{FF2B5EF4-FFF2-40B4-BE49-F238E27FC236}">
                  <a16:creationId xmlns:a16="http://schemas.microsoft.com/office/drawing/2014/main" id="{14936A14-A710-C40D-7F1A-E165E6D93ED7}"/>
                </a:ext>
              </a:extLst>
            </p:cNvPr>
            <p:cNvSpPr/>
            <p:nvPr/>
          </p:nvSpPr>
          <p:spPr>
            <a:xfrm>
              <a:off x="12116623" y="4361564"/>
              <a:ext cx="1187116" cy="1165992"/>
            </a:xfrm>
            <a:prstGeom prst="ellipse">
              <a:avLst/>
            </a:prstGeom>
            <a:solidFill>
              <a:srgbClr val="B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onnected with solid fill">
              <a:extLst>
                <a:ext uri="{FF2B5EF4-FFF2-40B4-BE49-F238E27FC236}">
                  <a16:creationId xmlns:a16="http://schemas.microsoft.com/office/drawing/2014/main" id="{D0958229-0CDB-E3BE-82BC-3F6AA45280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252981" y="4478382"/>
              <a:ext cx="914400" cy="914400"/>
            </a:xfrm>
            <a:prstGeom prst="rect">
              <a:avLst/>
            </a:prstGeom>
          </p:spPr>
        </p:pic>
      </p:grpSp>
      <p:grpSp>
        <p:nvGrpSpPr>
          <p:cNvPr id="34" name="Group 33">
            <a:extLst>
              <a:ext uri="{FF2B5EF4-FFF2-40B4-BE49-F238E27FC236}">
                <a16:creationId xmlns:a16="http://schemas.microsoft.com/office/drawing/2014/main" id="{CA901498-8C38-F5C7-00D8-7E768450BD1E}"/>
              </a:ext>
            </a:extLst>
          </p:cNvPr>
          <p:cNvGrpSpPr/>
          <p:nvPr/>
        </p:nvGrpSpPr>
        <p:grpSpPr>
          <a:xfrm>
            <a:off x="14647911" y="3949363"/>
            <a:ext cx="1606785" cy="1578193"/>
            <a:chOff x="14846004" y="4361564"/>
            <a:chExt cx="1187116" cy="1165992"/>
          </a:xfrm>
        </p:grpSpPr>
        <p:sp>
          <p:nvSpPr>
            <p:cNvPr id="28" name="Oval 27">
              <a:extLst>
                <a:ext uri="{FF2B5EF4-FFF2-40B4-BE49-F238E27FC236}">
                  <a16:creationId xmlns:a16="http://schemas.microsoft.com/office/drawing/2014/main" id="{315F655D-4C96-CEAF-7D7B-589010A900C5}"/>
                </a:ext>
              </a:extLst>
            </p:cNvPr>
            <p:cNvSpPr/>
            <p:nvPr/>
          </p:nvSpPr>
          <p:spPr>
            <a:xfrm>
              <a:off x="14846004" y="4361564"/>
              <a:ext cx="1187116" cy="1165992"/>
            </a:xfrm>
            <a:prstGeom prst="ellipse">
              <a:avLst/>
            </a:prstGeom>
            <a:solidFill>
              <a:srgbClr val="E7B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Users with solid fill">
              <a:extLst>
                <a:ext uri="{FF2B5EF4-FFF2-40B4-BE49-F238E27FC236}">
                  <a16:creationId xmlns:a16="http://schemas.microsoft.com/office/drawing/2014/main" id="{FAE20F8C-B9F2-EE50-C2FD-0C7071FF89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980949" y="4488036"/>
              <a:ext cx="914400" cy="914400"/>
            </a:xfrm>
            <a:prstGeom prst="rect">
              <a:avLst/>
            </a:prstGeom>
          </p:spPr>
        </p:pic>
      </p:grpSp>
    </p:spTree>
    <p:extLst>
      <p:ext uri="{BB962C8B-B14F-4D97-AF65-F5344CB8AC3E}">
        <p14:creationId xmlns:p14="http://schemas.microsoft.com/office/powerpoint/2010/main" val="221899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0DBB4D-1ADC-7F4A-40DB-3BEC3F4EFC6D}"/>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60414181-F813-88FB-53F2-90E8B1163F94}"/>
              </a:ext>
            </a:extLst>
          </p:cNvPr>
          <p:cNvSpPr txBox="1"/>
          <p:nvPr/>
        </p:nvSpPr>
        <p:spPr>
          <a:xfrm>
            <a:off x="1137658" y="1223777"/>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Three reporting modalities (1.1)</a:t>
            </a:r>
          </a:p>
        </p:txBody>
      </p:sp>
      <p:pic>
        <p:nvPicPr>
          <p:cNvPr id="21" name="Picture 20" descr="A blue and white square with black text&#10;&#10;AI-generated content may be incorrect.">
            <a:extLst>
              <a:ext uri="{FF2B5EF4-FFF2-40B4-BE49-F238E27FC236}">
                <a16:creationId xmlns:a16="http://schemas.microsoft.com/office/drawing/2014/main" id="{A09907BC-11A9-3AF8-49E9-FC39E034A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5400" y="3695700"/>
            <a:ext cx="3514645" cy="3523176"/>
          </a:xfrm>
          <a:prstGeom prst="rect">
            <a:avLst/>
          </a:prstGeom>
        </p:spPr>
      </p:pic>
      <p:pic>
        <p:nvPicPr>
          <p:cNvPr id="23" name="Picture 22" descr="A red and black square with black text&#10;&#10;AI-generated content may be incorrect.">
            <a:extLst>
              <a:ext uri="{FF2B5EF4-FFF2-40B4-BE49-F238E27FC236}">
                <a16:creationId xmlns:a16="http://schemas.microsoft.com/office/drawing/2014/main" id="{1C34E5CA-E0E9-83ED-57A7-B7AC13726B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7201" y="3730294"/>
            <a:ext cx="3531707" cy="3523176"/>
          </a:xfrm>
          <a:prstGeom prst="rect">
            <a:avLst/>
          </a:prstGeom>
        </p:spPr>
      </p:pic>
      <p:pic>
        <p:nvPicPr>
          <p:cNvPr id="27" name="Picture 26" descr="A square frame with black text&#10;&#10;AI-generated content may be incorrect.">
            <a:extLst>
              <a:ext uri="{FF2B5EF4-FFF2-40B4-BE49-F238E27FC236}">
                <a16:creationId xmlns:a16="http://schemas.microsoft.com/office/drawing/2014/main" id="{EE3030B0-B237-9BC2-BAAE-8EE2D413D2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002" y="3712638"/>
            <a:ext cx="3531707" cy="3506238"/>
          </a:xfrm>
          <a:prstGeom prst="rect">
            <a:avLst/>
          </a:prstGeom>
        </p:spPr>
      </p:pic>
      <p:sp>
        <p:nvSpPr>
          <p:cNvPr id="28" name="ZoneTexte 10">
            <a:extLst>
              <a:ext uri="{FF2B5EF4-FFF2-40B4-BE49-F238E27FC236}">
                <a16:creationId xmlns:a16="http://schemas.microsoft.com/office/drawing/2014/main" id="{F7C768F3-6A63-F905-7FD2-2D4691FA53AD}"/>
              </a:ext>
            </a:extLst>
          </p:cNvPr>
          <p:cNvSpPr txBox="1"/>
          <p:nvPr/>
        </p:nvSpPr>
        <p:spPr>
          <a:xfrm>
            <a:off x="7200900" y="2762863"/>
            <a:ext cx="3886200" cy="694421"/>
          </a:xfrm>
          <a:prstGeom prst="rect">
            <a:avLst/>
          </a:prstGeom>
          <a:noFill/>
        </p:spPr>
        <p:txBody>
          <a:bodyPr wrap="square">
            <a:spAutoFit/>
          </a:bodyPr>
          <a:lstStyle/>
          <a:p>
            <a:pPr algn="ctr">
              <a:lnSpc>
                <a:spcPts val="5314"/>
              </a:lnSpc>
              <a:spcBef>
                <a:spcPct val="0"/>
              </a:spcBef>
            </a:pPr>
            <a:r>
              <a:rPr lang="en-GB" sz="3000" b="1" dirty="0">
                <a:solidFill>
                  <a:srgbClr val="00B050"/>
                </a:solidFill>
                <a:latin typeface="Quicksand Bold"/>
              </a:rPr>
              <a:t>*New 2026 cycle*</a:t>
            </a:r>
          </a:p>
        </p:txBody>
      </p:sp>
      <p:sp>
        <p:nvSpPr>
          <p:cNvPr id="29" name="ZoneTexte 10">
            <a:extLst>
              <a:ext uri="{FF2B5EF4-FFF2-40B4-BE49-F238E27FC236}">
                <a16:creationId xmlns:a16="http://schemas.microsoft.com/office/drawing/2014/main" id="{BE874D42-A7F2-51F0-C009-648EE83EA0E1}"/>
              </a:ext>
            </a:extLst>
          </p:cNvPr>
          <p:cNvSpPr txBox="1"/>
          <p:nvPr/>
        </p:nvSpPr>
        <p:spPr>
          <a:xfrm>
            <a:off x="12539622" y="2738283"/>
            <a:ext cx="3886200" cy="694421"/>
          </a:xfrm>
          <a:prstGeom prst="rect">
            <a:avLst/>
          </a:prstGeom>
          <a:noFill/>
        </p:spPr>
        <p:txBody>
          <a:bodyPr wrap="square">
            <a:spAutoFit/>
          </a:bodyPr>
          <a:lstStyle/>
          <a:p>
            <a:pPr algn="ctr">
              <a:lnSpc>
                <a:spcPts val="5314"/>
              </a:lnSpc>
              <a:spcBef>
                <a:spcPct val="0"/>
              </a:spcBef>
            </a:pPr>
            <a:r>
              <a:rPr lang="en-GB" sz="3000" b="1" dirty="0">
                <a:solidFill>
                  <a:srgbClr val="00B050"/>
                </a:solidFill>
                <a:latin typeface="Quicksand Bold"/>
              </a:rPr>
              <a:t>*New 2026 cycle*</a:t>
            </a:r>
          </a:p>
        </p:txBody>
      </p:sp>
    </p:spTree>
    <p:extLst>
      <p:ext uri="{BB962C8B-B14F-4D97-AF65-F5344CB8AC3E}">
        <p14:creationId xmlns:p14="http://schemas.microsoft.com/office/powerpoint/2010/main" val="199365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8772865-71E3-E7CE-5C53-B12AF1501546}"/>
            </a:ext>
          </a:extLst>
        </p:cNvPr>
        <p:cNvGrpSpPr/>
        <p:nvPr/>
      </p:nvGrpSpPr>
      <p:grpSpPr>
        <a:xfrm>
          <a:off x="0" y="0"/>
          <a:ext cx="0" cy="0"/>
          <a:chOff x="0" y="0"/>
          <a:chExt cx="0" cy="0"/>
        </a:xfrm>
      </p:grpSpPr>
      <p:sp>
        <p:nvSpPr>
          <p:cNvPr id="156" name="Freeform 155">
            <a:extLst>
              <a:ext uri="{FF2B5EF4-FFF2-40B4-BE49-F238E27FC236}">
                <a16:creationId xmlns:a16="http://schemas.microsoft.com/office/drawing/2014/main" id="{7B1A2989-3B57-0AB4-8BCD-3B35A0F557CC}"/>
              </a:ext>
            </a:extLst>
          </p:cNvPr>
          <p:cNvSpPr/>
          <p:nvPr/>
        </p:nvSpPr>
        <p:spPr>
          <a:xfrm>
            <a:off x="4309005" y="5042878"/>
            <a:ext cx="3968721" cy="1477329"/>
          </a:xfrm>
          <a:custGeom>
            <a:avLst/>
            <a:gdLst>
              <a:gd name="connsiteX0" fmla="*/ 0 w 4162927"/>
              <a:gd name="connsiteY0" fmla="*/ 2671011 h 2671011"/>
              <a:gd name="connsiteX1" fmla="*/ 866274 w 4162927"/>
              <a:gd name="connsiteY1" fmla="*/ 2069432 h 2671011"/>
              <a:gd name="connsiteX2" fmla="*/ 2887579 w 4162927"/>
              <a:gd name="connsiteY2" fmla="*/ 1347537 h 2671011"/>
              <a:gd name="connsiteX3" fmla="*/ 4162927 w 4162927"/>
              <a:gd name="connsiteY3" fmla="*/ 0 h 2671011"/>
            </a:gdLst>
            <a:ahLst/>
            <a:cxnLst>
              <a:cxn ang="0">
                <a:pos x="connsiteX0" y="connsiteY0"/>
              </a:cxn>
              <a:cxn ang="0">
                <a:pos x="connsiteX1" y="connsiteY1"/>
              </a:cxn>
              <a:cxn ang="0">
                <a:pos x="connsiteX2" y="connsiteY2"/>
              </a:cxn>
              <a:cxn ang="0">
                <a:pos x="connsiteX3" y="connsiteY3"/>
              </a:cxn>
            </a:cxnLst>
            <a:rect l="l" t="t" r="r" b="b"/>
            <a:pathLst>
              <a:path w="4162927" h="2671011">
                <a:moveTo>
                  <a:pt x="0" y="2671011"/>
                </a:moveTo>
                <a:cubicBezTo>
                  <a:pt x="192505" y="2480511"/>
                  <a:pt x="385011" y="2290011"/>
                  <a:pt x="866274" y="2069432"/>
                </a:cubicBezTo>
                <a:cubicBezTo>
                  <a:pt x="1347537" y="1848853"/>
                  <a:pt x="2338137" y="1692442"/>
                  <a:pt x="2887579" y="1347537"/>
                </a:cubicBezTo>
                <a:cubicBezTo>
                  <a:pt x="3437021" y="1002632"/>
                  <a:pt x="3834064" y="308810"/>
                  <a:pt x="4162927" y="0"/>
                </a:cubicBezTo>
              </a:path>
            </a:pathLst>
          </a:custGeom>
          <a:noFill/>
          <a:ln>
            <a:solidFill>
              <a:srgbClr val="4F90CD"/>
            </a:solidFill>
            <a:headEnd type="arrow"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6C6BDA5C-9DD7-8B92-71C2-FDC4F907FB74}"/>
              </a:ext>
            </a:extLst>
          </p:cNvPr>
          <p:cNvSpPr txBox="1"/>
          <p:nvPr/>
        </p:nvSpPr>
        <p:spPr>
          <a:xfrm>
            <a:off x="960654" y="1168034"/>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Leveraging other monitoring and reporting processes (1.3)</a:t>
            </a:r>
          </a:p>
        </p:txBody>
      </p:sp>
      <p:sp>
        <p:nvSpPr>
          <p:cNvPr id="76" name="ZoneTexte 10">
            <a:extLst>
              <a:ext uri="{FF2B5EF4-FFF2-40B4-BE49-F238E27FC236}">
                <a16:creationId xmlns:a16="http://schemas.microsoft.com/office/drawing/2014/main" id="{D17699E0-44EE-6305-2745-18DAC4A068A5}"/>
              </a:ext>
            </a:extLst>
          </p:cNvPr>
          <p:cNvSpPr txBox="1"/>
          <p:nvPr/>
        </p:nvSpPr>
        <p:spPr>
          <a:xfrm>
            <a:off x="1469059" y="2171623"/>
            <a:ext cx="4114800" cy="694421"/>
          </a:xfrm>
          <a:prstGeom prst="rect">
            <a:avLst/>
          </a:prstGeom>
          <a:noFill/>
        </p:spPr>
        <p:txBody>
          <a:bodyPr wrap="square">
            <a:spAutoFit/>
          </a:bodyPr>
          <a:lstStyle/>
          <a:p>
            <a:pPr algn="ctr">
              <a:lnSpc>
                <a:spcPts val="5314"/>
              </a:lnSpc>
              <a:spcBef>
                <a:spcPct val="0"/>
              </a:spcBef>
            </a:pPr>
            <a:r>
              <a:rPr lang="en-GB" sz="3000" b="1" dirty="0">
                <a:solidFill>
                  <a:srgbClr val="000000"/>
                </a:solidFill>
                <a:latin typeface="Quicksand Bold"/>
              </a:rPr>
              <a:t>Agenda 2030</a:t>
            </a:r>
          </a:p>
        </p:txBody>
      </p:sp>
      <p:grpSp>
        <p:nvGrpSpPr>
          <p:cNvPr id="81" name="Group 80">
            <a:extLst>
              <a:ext uri="{FF2B5EF4-FFF2-40B4-BE49-F238E27FC236}">
                <a16:creationId xmlns:a16="http://schemas.microsoft.com/office/drawing/2014/main" id="{9398933D-42C3-16A7-3343-A53F151BB13D}"/>
              </a:ext>
            </a:extLst>
          </p:cNvPr>
          <p:cNvGrpSpPr/>
          <p:nvPr/>
        </p:nvGrpSpPr>
        <p:grpSpPr>
          <a:xfrm>
            <a:off x="8028628" y="2391626"/>
            <a:ext cx="3050435" cy="2902044"/>
            <a:chOff x="6754234" y="2570301"/>
            <a:chExt cx="3050435" cy="2902044"/>
          </a:xfrm>
        </p:grpSpPr>
        <p:sp>
          <p:nvSpPr>
            <p:cNvPr id="79" name="Rectangle 78">
              <a:extLst>
                <a:ext uri="{FF2B5EF4-FFF2-40B4-BE49-F238E27FC236}">
                  <a16:creationId xmlns:a16="http://schemas.microsoft.com/office/drawing/2014/main" id="{3D4E44E1-BF04-B2DC-2F0C-38448F5FA3D7}"/>
                </a:ext>
              </a:extLst>
            </p:cNvPr>
            <p:cNvSpPr/>
            <p:nvPr/>
          </p:nvSpPr>
          <p:spPr>
            <a:xfrm>
              <a:off x="7039869" y="2640605"/>
              <a:ext cx="2408931" cy="2831740"/>
            </a:xfrm>
            <a:prstGeom prst="rect">
              <a:avLst/>
            </a:prstGeom>
            <a:solidFill>
              <a:schemeClr val="bg1">
                <a:lumMod val="95000"/>
              </a:schemeClr>
            </a:solidFill>
            <a:ln w="38100">
              <a:solidFill>
                <a:srgbClr val="01AF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2E1D7880-F816-BC77-0ACC-AF1F0FCECA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3136" y="2570301"/>
              <a:ext cx="783849" cy="742931"/>
            </a:xfrm>
            <a:prstGeom prst="rect">
              <a:avLst/>
            </a:prstGeom>
          </p:spPr>
        </p:pic>
        <p:sp>
          <p:nvSpPr>
            <p:cNvPr id="5" name="ZoneTexte 10">
              <a:extLst>
                <a:ext uri="{FF2B5EF4-FFF2-40B4-BE49-F238E27FC236}">
                  <a16:creationId xmlns:a16="http://schemas.microsoft.com/office/drawing/2014/main" id="{B222A4BF-721F-D1A6-3D2F-946A21802F50}"/>
                </a:ext>
              </a:extLst>
            </p:cNvPr>
            <p:cNvSpPr txBox="1"/>
            <p:nvPr/>
          </p:nvSpPr>
          <p:spPr>
            <a:xfrm>
              <a:off x="6754234" y="3396431"/>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National Progress Report</a:t>
              </a:r>
            </a:p>
          </p:txBody>
        </p:sp>
      </p:grpSp>
      <p:grpSp>
        <p:nvGrpSpPr>
          <p:cNvPr id="96" name="Group 95">
            <a:extLst>
              <a:ext uri="{FF2B5EF4-FFF2-40B4-BE49-F238E27FC236}">
                <a16:creationId xmlns:a16="http://schemas.microsoft.com/office/drawing/2014/main" id="{F45B95C5-C16F-47F5-B00B-ADFFCB996EE4}"/>
              </a:ext>
            </a:extLst>
          </p:cNvPr>
          <p:cNvGrpSpPr/>
          <p:nvPr/>
        </p:nvGrpSpPr>
        <p:grpSpPr>
          <a:xfrm>
            <a:off x="677194" y="3105355"/>
            <a:ext cx="3050435" cy="2831740"/>
            <a:chOff x="11057117" y="4120523"/>
            <a:chExt cx="3050435" cy="2831740"/>
          </a:xfrm>
        </p:grpSpPr>
        <p:sp>
          <p:nvSpPr>
            <p:cNvPr id="87" name="Rectangle 86">
              <a:extLst>
                <a:ext uri="{FF2B5EF4-FFF2-40B4-BE49-F238E27FC236}">
                  <a16:creationId xmlns:a16="http://schemas.microsoft.com/office/drawing/2014/main" id="{1FCDFE3C-DD40-A73A-E81C-A6429DCCBA7C}"/>
                </a:ext>
              </a:extLst>
            </p:cNvPr>
            <p:cNvSpPr/>
            <p:nvPr/>
          </p:nvSpPr>
          <p:spPr>
            <a:xfrm>
              <a:off x="11325022" y="4120523"/>
              <a:ext cx="2514627" cy="2831740"/>
            </a:xfrm>
            <a:prstGeom prst="rect">
              <a:avLst/>
            </a:prstGeom>
            <a:solidFill>
              <a:schemeClr val="bg1">
                <a:lumMod val="95000"/>
              </a:schemeClr>
            </a:solidFill>
            <a:ln w="38100">
              <a:solidFill>
                <a:srgbClr val="4F9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ZoneTexte 10">
              <a:extLst>
                <a:ext uri="{FF2B5EF4-FFF2-40B4-BE49-F238E27FC236}">
                  <a16:creationId xmlns:a16="http://schemas.microsoft.com/office/drawing/2014/main" id="{24EE4F83-3ADF-ED3B-A774-D042823AE21F}"/>
                </a:ext>
              </a:extLst>
            </p:cNvPr>
            <p:cNvSpPr txBox="1"/>
            <p:nvPr/>
          </p:nvSpPr>
          <p:spPr>
            <a:xfrm>
              <a:off x="11057117" y="4976260"/>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Voluntary National Review (VNR)</a:t>
              </a:r>
            </a:p>
          </p:txBody>
        </p:sp>
        <p:pic>
          <p:nvPicPr>
            <p:cNvPr id="90" name="Picture 89">
              <a:extLst>
                <a:ext uri="{FF2B5EF4-FFF2-40B4-BE49-F238E27FC236}">
                  <a16:creationId xmlns:a16="http://schemas.microsoft.com/office/drawing/2014/main" id="{5CA35128-544A-7D92-4C09-2749A8001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1875" y="4190123"/>
              <a:ext cx="716537" cy="716537"/>
            </a:xfrm>
            <a:prstGeom prst="rect">
              <a:avLst/>
            </a:prstGeom>
          </p:spPr>
        </p:pic>
      </p:grpSp>
      <p:grpSp>
        <p:nvGrpSpPr>
          <p:cNvPr id="97" name="Group 96">
            <a:extLst>
              <a:ext uri="{FF2B5EF4-FFF2-40B4-BE49-F238E27FC236}">
                <a16:creationId xmlns:a16="http://schemas.microsoft.com/office/drawing/2014/main" id="{B7CFC8A6-9ACD-E46E-9123-EE878CD55DDB}"/>
              </a:ext>
            </a:extLst>
          </p:cNvPr>
          <p:cNvGrpSpPr/>
          <p:nvPr/>
        </p:nvGrpSpPr>
        <p:grpSpPr>
          <a:xfrm>
            <a:off x="3526459" y="3059466"/>
            <a:ext cx="3050435" cy="2890403"/>
            <a:chOff x="14212354" y="4061860"/>
            <a:chExt cx="3050435" cy="2890403"/>
          </a:xfrm>
        </p:grpSpPr>
        <p:sp>
          <p:nvSpPr>
            <p:cNvPr id="91" name="Rectangle 90">
              <a:extLst>
                <a:ext uri="{FF2B5EF4-FFF2-40B4-BE49-F238E27FC236}">
                  <a16:creationId xmlns:a16="http://schemas.microsoft.com/office/drawing/2014/main" id="{38B567CA-5493-DAE3-F5AD-64330E47696E}"/>
                </a:ext>
              </a:extLst>
            </p:cNvPr>
            <p:cNvSpPr/>
            <p:nvPr/>
          </p:nvSpPr>
          <p:spPr>
            <a:xfrm>
              <a:off x="14480259" y="4120523"/>
              <a:ext cx="2514627" cy="2831740"/>
            </a:xfrm>
            <a:prstGeom prst="rect">
              <a:avLst/>
            </a:prstGeom>
            <a:solidFill>
              <a:schemeClr val="bg1">
                <a:lumMod val="95000"/>
              </a:schemeClr>
            </a:solidFill>
            <a:ln w="38100">
              <a:solidFill>
                <a:srgbClr val="4F9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ZoneTexte 10">
              <a:extLst>
                <a:ext uri="{FF2B5EF4-FFF2-40B4-BE49-F238E27FC236}">
                  <a16:creationId xmlns:a16="http://schemas.microsoft.com/office/drawing/2014/main" id="{FFD7AD05-7C2E-3282-908C-5C38E96554DB}"/>
                </a:ext>
              </a:extLst>
            </p:cNvPr>
            <p:cNvSpPr txBox="1"/>
            <p:nvPr/>
          </p:nvSpPr>
          <p:spPr>
            <a:xfrm>
              <a:off x="14212354" y="4976260"/>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Voluntary Local Review (VLR)</a:t>
              </a:r>
            </a:p>
          </p:txBody>
        </p:sp>
        <p:pic>
          <p:nvPicPr>
            <p:cNvPr id="95" name="Graphic 94" descr="Marker with solid fill">
              <a:extLst>
                <a:ext uri="{FF2B5EF4-FFF2-40B4-BE49-F238E27FC236}">
                  <a16:creationId xmlns:a16="http://schemas.microsoft.com/office/drawing/2014/main" id="{967F71BC-DF6F-E1AD-D23D-DCBC3B8090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8648" y="4061860"/>
              <a:ext cx="914400" cy="914400"/>
            </a:xfrm>
            <a:prstGeom prst="rect">
              <a:avLst/>
            </a:prstGeom>
          </p:spPr>
        </p:pic>
      </p:grpSp>
      <p:sp>
        <p:nvSpPr>
          <p:cNvPr id="99" name="ZoneTexte 10">
            <a:extLst>
              <a:ext uri="{FF2B5EF4-FFF2-40B4-BE49-F238E27FC236}">
                <a16:creationId xmlns:a16="http://schemas.microsoft.com/office/drawing/2014/main" id="{655B617F-9E3D-DC4A-5CBE-04078302B52C}"/>
              </a:ext>
            </a:extLst>
          </p:cNvPr>
          <p:cNvSpPr txBox="1"/>
          <p:nvPr/>
        </p:nvSpPr>
        <p:spPr>
          <a:xfrm>
            <a:off x="701446" y="6186257"/>
            <a:ext cx="4114800" cy="694421"/>
          </a:xfrm>
          <a:prstGeom prst="rect">
            <a:avLst/>
          </a:prstGeom>
          <a:noFill/>
        </p:spPr>
        <p:txBody>
          <a:bodyPr wrap="square">
            <a:spAutoFit/>
          </a:bodyPr>
          <a:lstStyle/>
          <a:p>
            <a:pPr algn="ctr">
              <a:lnSpc>
                <a:spcPts val="5314"/>
              </a:lnSpc>
              <a:spcBef>
                <a:spcPct val="0"/>
              </a:spcBef>
            </a:pPr>
            <a:r>
              <a:rPr lang="en-GB" sz="3000" b="1" dirty="0">
                <a:solidFill>
                  <a:srgbClr val="000000"/>
                </a:solidFill>
                <a:latin typeface="Quicksand Bold"/>
              </a:rPr>
              <a:t>Paris Agreement</a:t>
            </a:r>
          </a:p>
        </p:txBody>
      </p:sp>
      <p:sp>
        <p:nvSpPr>
          <p:cNvPr id="108" name="ZoneTexte 10">
            <a:extLst>
              <a:ext uri="{FF2B5EF4-FFF2-40B4-BE49-F238E27FC236}">
                <a16:creationId xmlns:a16="http://schemas.microsoft.com/office/drawing/2014/main" id="{E844CCFC-CC3C-FF39-52D4-57E8A5C5A2E7}"/>
              </a:ext>
            </a:extLst>
          </p:cNvPr>
          <p:cNvSpPr txBox="1"/>
          <p:nvPr/>
        </p:nvSpPr>
        <p:spPr>
          <a:xfrm>
            <a:off x="11931427" y="5726706"/>
            <a:ext cx="5268957" cy="694421"/>
          </a:xfrm>
          <a:prstGeom prst="rect">
            <a:avLst/>
          </a:prstGeom>
          <a:noFill/>
        </p:spPr>
        <p:txBody>
          <a:bodyPr wrap="square">
            <a:spAutoFit/>
          </a:bodyPr>
          <a:lstStyle/>
          <a:p>
            <a:pPr algn="ctr">
              <a:lnSpc>
                <a:spcPts val="5314"/>
              </a:lnSpc>
              <a:spcBef>
                <a:spcPct val="0"/>
              </a:spcBef>
            </a:pPr>
            <a:r>
              <a:rPr lang="en-GB" sz="3000" b="1" dirty="0">
                <a:solidFill>
                  <a:srgbClr val="000000"/>
                </a:solidFill>
                <a:latin typeface="Quicksand Bold"/>
              </a:rPr>
              <a:t>International Guidelines</a:t>
            </a:r>
          </a:p>
        </p:txBody>
      </p:sp>
      <p:grpSp>
        <p:nvGrpSpPr>
          <p:cNvPr id="111" name="Group 110">
            <a:extLst>
              <a:ext uri="{FF2B5EF4-FFF2-40B4-BE49-F238E27FC236}">
                <a16:creationId xmlns:a16="http://schemas.microsoft.com/office/drawing/2014/main" id="{5EA02CC0-334D-B455-8D8C-B53799B906BF}"/>
              </a:ext>
            </a:extLst>
          </p:cNvPr>
          <p:cNvGrpSpPr/>
          <p:nvPr/>
        </p:nvGrpSpPr>
        <p:grpSpPr>
          <a:xfrm>
            <a:off x="13308592" y="6735855"/>
            <a:ext cx="2514628" cy="2334347"/>
            <a:chOff x="6521876" y="5992166"/>
            <a:chExt cx="3050435" cy="2831740"/>
          </a:xfrm>
        </p:grpSpPr>
        <p:sp>
          <p:nvSpPr>
            <p:cNvPr id="112" name="Rectangle 111">
              <a:extLst>
                <a:ext uri="{FF2B5EF4-FFF2-40B4-BE49-F238E27FC236}">
                  <a16:creationId xmlns:a16="http://schemas.microsoft.com/office/drawing/2014/main" id="{6ABF5D35-8CF6-CB74-AFD1-4497B9B71BE1}"/>
                </a:ext>
              </a:extLst>
            </p:cNvPr>
            <p:cNvSpPr/>
            <p:nvPr/>
          </p:nvSpPr>
          <p:spPr>
            <a:xfrm>
              <a:off x="6750331" y="5992166"/>
              <a:ext cx="2514627" cy="2831740"/>
            </a:xfrm>
            <a:prstGeom prst="rect">
              <a:avLst/>
            </a:prstGeom>
            <a:solidFill>
              <a:schemeClr val="bg1">
                <a:lumMod val="95000"/>
              </a:schemeClr>
            </a:solidFill>
            <a:ln w="38100">
              <a:solidFill>
                <a:srgbClr val="EE29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ZoneTexte 10">
              <a:extLst>
                <a:ext uri="{FF2B5EF4-FFF2-40B4-BE49-F238E27FC236}">
                  <a16:creationId xmlns:a16="http://schemas.microsoft.com/office/drawing/2014/main" id="{B4B6016E-B6CE-5910-A3E9-C840FEA98F95}"/>
                </a:ext>
              </a:extLst>
            </p:cNvPr>
            <p:cNvSpPr txBox="1"/>
            <p:nvPr/>
          </p:nvSpPr>
          <p:spPr>
            <a:xfrm>
              <a:off x="6521876" y="6716384"/>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Urban &amp; Territorial Planning</a:t>
              </a:r>
            </a:p>
          </p:txBody>
        </p:sp>
      </p:grpSp>
      <p:pic>
        <p:nvPicPr>
          <p:cNvPr id="116" name="Graphic 115" descr="Blueprint with solid fill">
            <a:extLst>
              <a:ext uri="{FF2B5EF4-FFF2-40B4-BE49-F238E27FC236}">
                <a16:creationId xmlns:a16="http://schemas.microsoft.com/office/drawing/2014/main" id="{7D21FC20-DB70-DDD1-32E5-47BC14FC36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43586" y="6741510"/>
            <a:ext cx="604542" cy="604542"/>
          </a:xfrm>
          <a:prstGeom prst="rect">
            <a:avLst/>
          </a:prstGeom>
        </p:spPr>
      </p:pic>
      <p:grpSp>
        <p:nvGrpSpPr>
          <p:cNvPr id="117" name="Group 116">
            <a:extLst>
              <a:ext uri="{FF2B5EF4-FFF2-40B4-BE49-F238E27FC236}">
                <a16:creationId xmlns:a16="http://schemas.microsoft.com/office/drawing/2014/main" id="{7B71745C-4359-619A-7B09-6C490462C7BE}"/>
              </a:ext>
            </a:extLst>
          </p:cNvPr>
          <p:cNvGrpSpPr/>
          <p:nvPr/>
        </p:nvGrpSpPr>
        <p:grpSpPr>
          <a:xfrm>
            <a:off x="15714020" y="6719632"/>
            <a:ext cx="2514628" cy="2334347"/>
            <a:chOff x="6521876" y="5992166"/>
            <a:chExt cx="3050435" cy="2831740"/>
          </a:xfrm>
        </p:grpSpPr>
        <p:sp>
          <p:nvSpPr>
            <p:cNvPr id="118" name="Rectangle 117">
              <a:extLst>
                <a:ext uri="{FF2B5EF4-FFF2-40B4-BE49-F238E27FC236}">
                  <a16:creationId xmlns:a16="http://schemas.microsoft.com/office/drawing/2014/main" id="{D742F9C7-64DA-8E2C-4BB3-5EF22B5F8B5D}"/>
                </a:ext>
              </a:extLst>
            </p:cNvPr>
            <p:cNvSpPr/>
            <p:nvPr/>
          </p:nvSpPr>
          <p:spPr>
            <a:xfrm>
              <a:off x="6521876" y="5992166"/>
              <a:ext cx="2932160" cy="2831740"/>
            </a:xfrm>
            <a:prstGeom prst="rect">
              <a:avLst/>
            </a:prstGeom>
            <a:solidFill>
              <a:schemeClr val="bg1">
                <a:lumMod val="95000"/>
              </a:schemeClr>
            </a:solidFill>
            <a:ln w="38100">
              <a:solidFill>
                <a:srgbClr val="EE29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ZoneTexte 10">
              <a:extLst>
                <a:ext uri="{FF2B5EF4-FFF2-40B4-BE49-F238E27FC236}">
                  <a16:creationId xmlns:a16="http://schemas.microsoft.com/office/drawing/2014/main" id="{3E07D7CE-8DD5-2114-8111-4AD674B13956}"/>
                </a:ext>
              </a:extLst>
            </p:cNvPr>
            <p:cNvSpPr txBox="1"/>
            <p:nvPr/>
          </p:nvSpPr>
          <p:spPr>
            <a:xfrm>
              <a:off x="6521876" y="6716384"/>
              <a:ext cx="3050435" cy="1792111"/>
            </a:xfrm>
            <a:prstGeom prst="rect">
              <a:avLst/>
            </a:prstGeom>
            <a:noFill/>
          </p:spPr>
          <p:txBody>
            <a:bodyPr wrap="square">
              <a:spAutoFit/>
            </a:bodyPr>
            <a:lstStyle/>
            <a:p>
              <a:pPr algn="ctr">
                <a:spcBef>
                  <a:spcPct val="0"/>
                </a:spcBef>
              </a:pPr>
              <a:r>
                <a:rPr lang="en-GB" sz="3000" b="1" dirty="0">
                  <a:solidFill>
                    <a:srgbClr val="000000"/>
                  </a:solidFill>
                  <a:latin typeface="Quicksand Bold"/>
                </a:rPr>
                <a:t>People-Centred Smart Cities</a:t>
              </a:r>
            </a:p>
          </p:txBody>
        </p:sp>
      </p:grpSp>
      <p:pic>
        <p:nvPicPr>
          <p:cNvPr id="123" name="Graphic 122" descr="Programmer male with solid fill">
            <a:extLst>
              <a:ext uri="{FF2B5EF4-FFF2-40B4-BE49-F238E27FC236}">
                <a16:creationId xmlns:a16="http://schemas.microsoft.com/office/drawing/2014/main" id="{276D54A7-EED3-1303-EEDC-8276C7051F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967387" y="6696571"/>
            <a:ext cx="694421" cy="694421"/>
          </a:xfrm>
          <a:prstGeom prst="rect">
            <a:avLst/>
          </a:prstGeom>
        </p:spPr>
      </p:pic>
      <p:sp>
        <p:nvSpPr>
          <p:cNvPr id="125" name="ZoneTexte 10">
            <a:extLst>
              <a:ext uri="{FF2B5EF4-FFF2-40B4-BE49-F238E27FC236}">
                <a16:creationId xmlns:a16="http://schemas.microsoft.com/office/drawing/2014/main" id="{FC35E118-5E67-243B-3AA0-BB030C902F5C}"/>
              </a:ext>
            </a:extLst>
          </p:cNvPr>
          <p:cNvSpPr txBox="1"/>
          <p:nvPr/>
        </p:nvSpPr>
        <p:spPr>
          <a:xfrm>
            <a:off x="12370797" y="2067236"/>
            <a:ext cx="5268957" cy="694421"/>
          </a:xfrm>
          <a:prstGeom prst="rect">
            <a:avLst/>
          </a:prstGeom>
          <a:noFill/>
        </p:spPr>
        <p:txBody>
          <a:bodyPr wrap="square">
            <a:spAutoFit/>
          </a:bodyPr>
          <a:lstStyle/>
          <a:p>
            <a:pPr algn="ctr">
              <a:lnSpc>
                <a:spcPts val="5314"/>
              </a:lnSpc>
              <a:spcBef>
                <a:spcPct val="0"/>
              </a:spcBef>
            </a:pPr>
            <a:r>
              <a:rPr lang="en-GB" sz="3000" b="1" dirty="0">
                <a:solidFill>
                  <a:srgbClr val="000000"/>
                </a:solidFill>
                <a:latin typeface="Quicksand Bold"/>
              </a:rPr>
              <a:t>Data Initiatives</a:t>
            </a:r>
          </a:p>
        </p:txBody>
      </p:sp>
      <p:grpSp>
        <p:nvGrpSpPr>
          <p:cNvPr id="148" name="Group 147">
            <a:extLst>
              <a:ext uri="{FF2B5EF4-FFF2-40B4-BE49-F238E27FC236}">
                <a16:creationId xmlns:a16="http://schemas.microsoft.com/office/drawing/2014/main" id="{F3961DDD-CE5A-8178-66A3-0A60EC0D1FE0}"/>
              </a:ext>
            </a:extLst>
          </p:cNvPr>
          <p:cNvGrpSpPr/>
          <p:nvPr/>
        </p:nvGrpSpPr>
        <p:grpSpPr>
          <a:xfrm>
            <a:off x="14572992" y="3207458"/>
            <a:ext cx="1175777" cy="1842699"/>
            <a:chOff x="14507383" y="3174955"/>
            <a:chExt cx="1175777" cy="1842699"/>
          </a:xfrm>
        </p:grpSpPr>
        <p:pic>
          <p:nvPicPr>
            <p:cNvPr id="126" name="Picture 125">
              <a:extLst>
                <a:ext uri="{FF2B5EF4-FFF2-40B4-BE49-F238E27FC236}">
                  <a16:creationId xmlns:a16="http://schemas.microsoft.com/office/drawing/2014/main" id="{98CA2928-E658-FD13-4CEC-7A7EF73AEE0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657892" y="3174955"/>
              <a:ext cx="1025268" cy="1077551"/>
            </a:xfrm>
            <a:prstGeom prst="rect">
              <a:avLst/>
            </a:prstGeom>
          </p:spPr>
        </p:pic>
        <p:pic>
          <p:nvPicPr>
            <p:cNvPr id="127" name="Picture 126">
              <a:extLst>
                <a:ext uri="{FF2B5EF4-FFF2-40B4-BE49-F238E27FC236}">
                  <a16:creationId xmlns:a16="http://schemas.microsoft.com/office/drawing/2014/main" id="{D6F8CBAC-6B18-329E-BB0E-FC42398694D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507383" y="4252506"/>
              <a:ext cx="781256" cy="765148"/>
            </a:xfrm>
            <a:prstGeom prst="rect">
              <a:avLst/>
            </a:prstGeom>
          </p:spPr>
        </p:pic>
      </p:grpSp>
      <p:pic>
        <p:nvPicPr>
          <p:cNvPr id="129" name="Graphic 128" descr="Database outline">
            <a:extLst>
              <a:ext uri="{FF2B5EF4-FFF2-40B4-BE49-F238E27FC236}">
                <a16:creationId xmlns:a16="http://schemas.microsoft.com/office/drawing/2014/main" id="{F2C3ED70-AC72-4395-21D8-F3473EF0F9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704036" y="2695021"/>
            <a:ext cx="2932981" cy="2932981"/>
          </a:xfrm>
          <a:prstGeom prst="rect">
            <a:avLst/>
          </a:prstGeom>
        </p:spPr>
      </p:pic>
      <p:sp>
        <p:nvSpPr>
          <p:cNvPr id="137" name="ZoneTexte 10">
            <a:extLst>
              <a:ext uri="{FF2B5EF4-FFF2-40B4-BE49-F238E27FC236}">
                <a16:creationId xmlns:a16="http://schemas.microsoft.com/office/drawing/2014/main" id="{DD1AEA8F-375C-BD80-D79F-8F048F4DEA22}"/>
              </a:ext>
            </a:extLst>
          </p:cNvPr>
          <p:cNvSpPr txBox="1"/>
          <p:nvPr/>
        </p:nvSpPr>
        <p:spPr>
          <a:xfrm>
            <a:off x="4489693" y="6168788"/>
            <a:ext cx="4114800" cy="694421"/>
          </a:xfrm>
          <a:prstGeom prst="rect">
            <a:avLst/>
          </a:prstGeom>
          <a:noFill/>
        </p:spPr>
        <p:txBody>
          <a:bodyPr wrap="square">
            <a:spAutoFit/>
          </a:bodyPr>
          <a:lstStyle/>
          <a:p>
            <a:pPr algn="ctr">
              <a:lnSpc>
                <a:spcPts val="5314"/>
              </a:lnSpc>
              <a:spcBef>
                <a:spcPct val="0"/>
              </a:spcBef>
            </a:pPr>
            <a:r>
              <a:rPr lang="en-GB" sz="3000" b="1" dirty="0">
                <a:solidFill>
                  <a:srgbClr val="000000"/>
                </a:solidFill>
                <a:latin typeface="Quicksand Bold"/>
              </a:rPr>
              <a:t>Sendai Framework</a:t>
            </a:r>
          </a:p>
        </p:txBody>
      </p:sp>
      <p:grpSp>
        <p:nvGrpSpPr>
          <p:cNvPr id="143" name="Group 142">
            <a:extLst>
              <a:ext uri="{FF2B5EF4-FFF2-40B4-BE49-F238E27FC236}">
                <a16:creationId xmlns:a16="http://schemas.microsoft.com/office/drawing/2014/main" id="{A63B4773-D2D0-A819-CA03-2F8A117EECE3}"/>
              </a:ext>
            </a:extLst>
          </p:cNvPr>
          <p:cNvGrpSpPr/>
          <p:nvPr/>
        </p:nvGrpSpPr>
        <p:grpSpPr>
          <a:xfrm>
            <a:off x="4947416" y="7147216"/>
            <a:ext cx="3657077" cy="1906761"/>
            <a:chOff x="5444897" y="7151570"/>
            <a:chExt cx="3050435" cy="2452574"/>
          </a:xfrm>
        </p:grpSpPr>
        <p:grpSp>
          <p:nvGrpSpPr>
            <p:cNvPr id="138" name="Group 137">
              <a:extLst>
                <a:ext uri="{FF2B5EF4-FFF2-40B4-BE49-F238E27FC236}">
                  <a16:creationId xmlns:a16="http://schemas.microsoft.com/office/drawing/2014/main" id="{6696AD67-7332-D2BA-D044-01312B239BA5}"/>
                </a:ext>
              </a:extLst>
            </p:cNvPr>
            <p:cNvGrpSpPr/>
            <p:nvPr/>
          </p:nvGrpSpPr>
          <p:grpSpPr>
            <a:xfrm>
              <a:off x="5444897" y="7151570"/>
              <a:ext cx="3050435" cy="2452574"/>
              <a:chOff x="6521876" y="5992166"/>
              <a:chExt cx="3050435" cy="2452574"/>
            </a:xfrm>
          </p:grpSpPr>
          <p:sp>
            <p:nvSpPr>
              <p:cNvPr id="139" name="Rectangle 138">
                <a:extLst>
                  <a:ext uri="{FF2B5EF4-FFF2-40B4-BE49-F238E27FC236}">
                    <a16:creationId xmlns:a16="http://schemas.microsoft.com/office/drawing/2014/main" id="{1CE8FC17-644F-35C3-2BD1-67D28BA3DB33}"/>
                  </a:ext>
                </a:extLst>
              </p:cNvPr>
              <p:cNvSpPr/>
              <p:nvPr/>
            </p:nvSpPr>
            <p:spPr>
              <a:xfrm>
                <a:off x="6750331" y="5992166"/>
                <a:ext cx="2514627" cy="2452574"/>
              </a:xfrm>
              <a:prstGeom prst="rect">
                <a:avLst/>
              </a:prstGeom>
              <a:solidFill>
                <a:schemeClr val="bg1">
                  <a:lumMod val="95000"/>
                </a:schemeClr>
              </a:solidFill>
              <a:ln w="38100">
                <a:solidFill>
                  <a:srgbClr val="4F9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ZoneTexte 10">
                <a:extLst>
                  <a:ext uri="{FF2B5EF4-FFF2-40B4-BE49-F238E27FC236}">
                    <a16:creationId xmlns:a16="http://schemas.microsoft.com/office/drawing/2014/main" id="{C72DD145-DA74-ED61-A1A6-C8D05449D746}"/>
                  </a:ext>
                </a:extLst>
              </p:cNvPr>
              <p:cNvSpPr txBox="1"/>
              <p:nvPr/>
            </p:nvSpPr>
            <p:spPr>
              <a:xfrm>
                <a:off x="6521876" y="6716384"/>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Voluntary National Report</a:t>
                </a:r>
              </a:p>
            </p:txBody>
          </p:sp>
        </p:grpSp>
        <p:pic>
          <p:nvPicPr>
            <p:cNvPr id="142" name="Picture 141">
              <a:extLst>
                <a:ext uri="{FF2B5EF4-FFF2-40B4-BE49-F238E27FC236}">
                  <a16:creationId xmlns:a16="http://schemas.microsoft.com/office/drawing/2014/main" id="{907EC72B-A5B0-AE8B-C8C6-81E30488C274}"/>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5712800" y="7424134"/>
              <a:ext cx="2514627" cy="117298"/>
            </a:xfrm>
            <a:prstGeom prst="rect">
              <a:avLst/>
            </a:prstGeom>
          </p:spPr>
        </p:pic>
      </p:grpSp>
      <p:grpSp>
        <p:nvGrpSpPr>
          <p:cNvPr id="144" name="Group 143">
            <a:extLst>
              <a:ext uri="{FF2B5EF4-FFF2-40B4-BE49-F238E27FC236}">
                <a16:creationId xmlns:a16="http://schemas.microsoft.com/office/drawing/2014/main" id="{3AAB1ECD-C714-81D4-17DE-A3A1E890CFED}"/>
              </a:ext>
            </a:extLst>
          </p:cNvPr>
          <p:cNvGrpSpPr/>
          <p:nvPr/>
        </p:nvGrpSpPr>
        <p:grpSpPr>
          <a:xfrm>
            <a:off x="710914" y="7171692"/>
            <a:ext cx="3529039" cy="1985747"/>
            <a:chOff x="1303408" y="7163973"/>
            <a:chExt cx="3529039" cy="1985747"/>
          </a:xfrm>
        </p:grpSpPr>
        <p:grpSp>
          <p:nvGrpSpPr>
            <p:cNvPr id="106" name="Group 105">
              <a:extLst>
                <a:ext uri="{FF2B5EF4-FFF2-40B4-BE49-F238E27FC236}">
                  <a16:creationId xmlns:a16="http://schemas.microsoft.com/office/drawing/2014/main" id="{C0E183C7-4453-90E1-7E2D-EC4C2DFE2CDE}"/>
                </a:ext>
              </a:extLst>
            </p:cNvPr>
            <p:cNvGrpSpPr/>
            <p:nvPr/>
          </p:nvGrpSpPr>
          <p:grpSpPr>
            <a:xfrm>
              <a:off x="1303408" y="7163973"/>
              <a:ext cx="3529039" cy="1985747"/>
              <a:chOff x="5785132" y="6016642"/>
              <a:chExt cx="3529039" cy="1985747"/>
            </a:xfrm>
          </p:grpSpPr>
          <p:sp>
            <p:nvSpPr>
              <p:cNvPr id="102" name="Rectangle 101">
                <a:extLst>
                  <a:ext uri="{FF2B5EF4-FFF2-40B4-BE49-F238E27FC236}">
                    <a16:creationId xmlns:a16="http://schemas.microsoft.com/office/drawing/2014/main" id="{8E491597-2478-4E68-B43A-9041CE297CD7}"/>
                  </a:ext>
                </a:extLst>
              </p:cNvPr>
              <p:cNvSpPr/>
              <p:nvPr/>
            </p:nvSpPr>
            <p:spPr>
              <a:xfrm>
                <a:off x="5785132" y="6016642"/>
                <a:ext cx="3529039" cy="1985747"/>
              </a:xfrm>
              <a:prstGeom prst="rect">
                <a:avLst/>
              </a:prstGeom>
              <a:solidFill>
                <a:schemeClr val="bg1">
                  <a:lumMod val="95000"/>
                </a:schemeClr>
              </a:solidFill>
              <a:ln w="38100">
                <a:solidFill>
                  <a:srgbClr val="4F9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ZoneTexte 10">
                <a:extLst>
                  <a:ext uri="{FF2B5EF4-FFF2-40B4-BE49-F238E27FC236}">
                    <a16:creationId xmlns:a16="http://schemas.microsoft.com/office/drawing/2014/main" id="{EB8DE67D-036A-7614-5B11-5657CC2E3BCC}"/>
                  </a:ext>
                </a:extLst>
              </p:cNvPr>
              <p:cNvSpPr txBox="1"/>
              <p:nvPr/>
            </p:nvSpPr>
            <p:spPr>
              <a:xfrm>
                <a:off x="6017615" y="6525061"/>
                <a:ext cx="3050435" cy="1477328"/>
              </a:xfrm>
              <a:prstGeom prst="rect">
                <a:avLst/>
              </a:prstGeom>
              <a:noFill/>
            </p:spPr>
            <p:txBody>
              <a:bodyPr wrap="square">
                <a:spAutoFit/>
              </a:bodyPr>
              <a:lstStyle/>
              <a:p>
                <a:pPr algn="ctr">
                  <a:spcBef>
                    <a:spcPct val="0"/>
                  </a:spcBef>
                </a:pPr>
                <a:r>
                  <a:rPr lang="en-GB" sz="3000" b="1" dirty="0">
                    <a:solidFill>
                      <a:srgbClr val="000000"/>
                    </a:solidFill>
                    <a:latin typeface="Quicksand Bold"/>
                  </a:rPr>
                  <a:t>Biennial Transparency Report</a:t>
                </a:r>
              </a:p>
            </p:txBody>
          </p:sp>
        </p:grpSp>
        <p:pic>
          <p:nvPicPr>
            <p:cNvPr id="100" name="Picture 99">
              <a:extLst>
                <a:ext uri="{FF2B5EF4-FFF2-40B4-BE49-F238E27FC236}">
                  <a16:creationId xmlns:a16="http://schemas.microsoft.com/office/drawing/2014/main" id="{E4F03F36-F46C-3AAF-51F7-4D2A9D53DDD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68607" y="7227411"/>
              <a:ext cx="1346441" cy="610386"/>
            </a:xfrm>
            <a:prstGeom prst="rect">
              <a:avLst/>
            </a:prstGeom>
          </p:spPr>
        </p:pic>
      </p:grpSp>
      <p:grpSp>
        <p:nvGrpSpPr>
          <p:cNvPr id="145" name="Group 144">
            <a:extLst>
              <a:ext uri="{FF2B5EF4-FFF2-40B4-BE49-F238E27FC236}">
                <a16:creationId xmlns:a16="http://schemas.microsoft.com/office/drawing/2014/main" id="{515308C0-3760-2F68-01FE-CB6FCDCBFF29}"/>
              </a:ext>
            </a:extLst>
          </p:cNvPr>
          <p:cNvGrpSpPr/>
          <p:nvPr/>
        </p:nvGrpSpPr>
        <p:grpSpPr>
          <a:xfrm>
            <a:off x="10956875" y="6735855"/>
            <a:ext cx="2514628" cy="2334347"/>
            <a:chOff x="6521876" y="5992166"/>
            <a:chExt cx="3050435" cy="2831740"/>
          </a:xfrm>
        </p:grpSpPr>
        <p:sp>
          <p:nvSpPr>
            <p:cNvPr id="146" name="Rectangle 145">
              <a:extLst>
                <a:ext uri="{FF2B5EF4-FFF2-40B4-BE49-F238E27FC236}">
                  <a16:creationId xmlns:a16="http://schemas.microsoft.com/office/drawing/2014/main" id="{0842A938-F5ED-235E-A0AE-EA000B5B1D12}"/>
                </a:ext>
              </a:extLst>
            </p:cNvPr>
            <p:cNvSpPr/>
            <p:nvPr/>
          </p:nvSpPr>
          <p:spPr>
            <a:xfrm>
              <a:off x="6750331" y="5992166"/>
              <a:ext cx="2514627" cy="2831740"/>
            </a:xfrm>
            <a:prstGeom prst="rect">
              <a:avLst/>
            </a:prstGeom>
            <a:solidFill>
              <a:schemeClr val="bg1">
                <a:lumMod val="95000"/>
              </a:schemeClr>
            </a:solidFill>
            <a:ln w="38100">
              <a:solidFill>
                <a:srgbClr val="EE29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ZoneTexte 10">
              <a:extLst>
                <a:ext uri="{FF2B5EF4-FFF2-40B4-BE49-F238E27FC236}">
                  <a16:creationId xmlns:a16="http://schemas.microsoft.com/office/drawing/2014/main" id="{8F237B15-F7C6-FE9A-263C-726B25D67E45}"/>
                </a:ext>
              </a:extLst>
            </p:cNvPr>
            <p:cNvSpPr txBox="1"/>
            <p:nvPr/>
          </p:nvSpPr>
          <p:spPr>
            <a:xfrm>
              <a:off x="6521876" y="6716384"/>
              <a:ext cx="3050435" cy="1792111"/>
            </a:xfrm>
            <a:prstGeom prst="rect">
              <a:avLst/>
            </a:prstGeom>
            <a:noFill/>
          </p:spPr>
          <p:txBody>
            <a:bodyPr wrap="square">
              <a:spAutoFit/>
            </a:bodyPr>
            <a:lstStyle/>
            <a:p>
              <a:pPr algn="ctr">
                <a:spcBef>
                  <a:spcPct val="0"/>
                </a:spcBef>
              </a:pPr>
              <a:r>
                <a:rPr lang="en-GB" sz="3000" b="1" dirty="0">
                  <a:solidFill>
                    <a:srgbClr val="000000"/>
                  </a:solidFill>
                  <a:latin typeface="Quicksand Bold"/>
                </a:rPr>
                <a:t>Access to Basic Services</a:t>
              </a:r>
            </a:p>
          </p:txBody>
        </p:sp>
      </p:grpSp>
      <p:pic>
        <p:nvPicPr>
          <p:cNvPr id="150" name="Graphic 149" descr="Leaky Tap with solid fill">
            <a:extLst>
              <a:ext uri="{FF2B5EF4-FFF2-40B4-BE49-F238E27FC236}">
                <a16:creationId xmlns:a16="http://schemas.microsoft.com/office/drawing/2014/main" id="{272307BB-01E2-14CA-6F61-DA5ACE4BB67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217977" y="6780886"/>
            <a:ext cx="723209" cy="723209"/>
          </a:xfrm>
          <a:prstGeom prst="rect">
            <a:avLst/>
          </a:prstGeom>
        </p:spPr>
      </p:pic>
      <p:sp>
        <p:nvSpPr>
          <p:cNvPr id="154" name="Freeform 153">
            <a:extLst>
              <a:ext uri="{FF2B5EF4-FFF2-40B4-BE49-F238E27FC236}">
                <a16:creationId xmlns:a16="http://schemas.microsoft.com/office/drawing/2014/main" id="{19BE6129-1BC5-6C1B-7404-A72DAA26B9CD}"/>
              </a:ext>
            </a:extLst>
          </p:cNvPr>
          <p:cNvSpPr/>
          <p:nvPr/>
        </p:nvSpPr>
        <p:spPr>
          <a:xfrm>
            <a:off x="4771236" y="2269178"/>
            <a:ext cx="3554617" cy="1321084"/>
          </a:xfrm>
          <a:custGeom>
            <a:avLst/>
            <a:gdLst>
              <a:gd name="connsiteX0" fmla="*/ 0 w 2165684"/>
              <a:gd name="connsiteY0" fmla="*/ 164084 h 549095"/>
              <a:gd name="connsiteX1" fmla="*/ 745958 w 2165684"/>
              <a:gd name="connsiteY1" fmla="*/ 19705 h 549095"/>
              <a:gd name="connsiteX2" fmla="*/ 2165684 w 2165684"/>
              <a:gd name="connsiteY2" fmla="*/ 549095 h 549095"/>
            </a:gdLst>
            <a:ahLst/>
            <a:cxnLst>
              <a:cxn ang="0">
                <a:pos x="connsiteX0" y="connsiteY0"/>
              </a:cxn>
              <a:cxn ang="0">
                <a:pos x="connsiteX1" y="connsiteY1"/>
              </a:cxn>
              <a:cxn ang="0">
                <a:pos x="connsiteX2" y="connsiteY2"/>
              </a:cxn>
            </a:cxnLst>
            <a:rect l="l" t="t" r="r" b="b"/>
            <a:pathLst>
              <a:path w="2165684" h="549095">
                <a:moveTo>
                  <a:pt x="0" y="164084"/>
                </a:moveTo>
                <a:cubicBezTo>
                  <a:pt x="192505" y="59810"/>
                  <a:pt x="385011" y="-44463"/>
                  <a:pt x="745958" y="19705"/>
                </a:cubicBezTo>
                <a:cubicBezTo>
                  <a:pt x="1106905" y="83873"/>
                  <a:pt x="1824789" y="517011"/>
                  <a:pt x="2165684" y="549095"/>
                </a:cubicBezTo>
              </a:path>
            </a:pathLst>
          </a:custGeom>
          <a:noFill/>
          <a:ln>
            <a:solidFill>
              <a:srgbClr val="4F90CD"/>
            </a:solidFill>
            <a:headEnd type="arrow"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a:extLst>
              <a:ext uri="{FF2B5EF4-FFF2-40B4-BE49-F238E27FC236}">
                <a16:creationId xmlns:a16="http://schemas.microsoft.com/office/drawing/2014/main" id="{B5E45CF4-74C9-9171-B1A8-B53C0F34BF7D}"/>
              </a:ext>
            </a:extLst>
          </p:cNvPr>
          <p:cNvSpPr/>
          <p:nvPr/>
        </p:nvSpPr>
        <p:spPr>
          <a:xfrm>
            <a:off x="10178716" y="5342021"/>
            <a:ext cx="2213810" cy="866274"/>
          </a:xfrm>
          <a:custGeom>
            <a:avLst/>
            <a:gdLst>
              <a:gd name="connsiteX0" fmla="*/ 2213810 w 2213810"/>
              <a:gd name="connsiteY0" fmla="*/ 866274 h 866274"/>
              <a:gd name="connsiteX1" fmla="*/ 890337 w 2213810"/>
              <a:gd name="connsiteY1" fmla="*/ 721895 h 866274"/>
              <a:gd name="connsiteX2" fmla="*/ 0 w 2213810"/>
              <a:gd name="connsiteY2" fmla="*/ 0 h 866274"/>
            </a:gdLst>
            <a:ahLst/>
            <a:cxnLst>
              <a:cxn ang="0">
                <a:pos x="connsiteX0" y="connsiteY0"/>
              </a:cxn>
              <a:cxn ang="0">
                <a:pos x="connsiteX1" y="connsiteY1"/>
              </a:cxn>
              <a:cxn ang="0">
                <a:pos x="connsiteX2" y="connsiteY2"/>
              </a:cxn>
            </a:cxnLst>
            <a:rect l="l" t="t" r="r" b="b"/>
            <a:pathLst>
              <a:path w="2213810" h="866274">
                <a:moveTo>
                  <a:pt x="2213810" y="866274"/>
                </a:moveTo>
                <a:cubicBezTo>
                  <a:pt x="1736557" y="866274"/>
                  <a:pt x="1259305" y="866274"/>
                  <a:pt x="890337" y="721895"/>
                </a:cubicBezTo>
                <a:cubicBezTo>
                  <a:pt x="521369" y="577516"/>
                  <a:pt x="292768" y="80210"/>
                  <a:pt x="0" y="0"/>
                </a:cubicBezTo>
              </a:path>
            </a:pathLst>
          </a:custGeom>
          <a:noFill/>
          <a:ln>
            <a:solidFill>
              <a:srgbClr val="EE293B"/>
            </a:solidFill>
            <a:headEnd type="arrow"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a:extLst>
              <a:ext uri="{FF2B5EF4-FFF2-40B4-BE49-F238E27FC236}">
                <a16:creationId xmlns:a16="http://schemas.microsoft.com/office/drawing/2014/main" id="{DB37CBF1-7EF3-9ABA-50B3-A87745C0A9E2}"/>
              </a:ext>
            </a:extLst>
          </p:cNvPr>
          <p:cNvSpPr/>
          <p:nvPr/>
        </p:nvSpPr>
        <p:spPr>
          <a:xfrm>
            <a:off x="10759731" y="3594610"/>
            <a:ext cx="3557848" cy="836425"/>
          </a:xfrm>
          <a:custGeom>
            <a:avLst/>
            <a:gdLst>
              <a:gd name="connsiteX0" fmla="*/ 3705726 w 3705726"/>
              <a:gd name="connsiteY0" fmla="*/ 303622 h 836425"/>
              <a:gd name="connsiteX1" fmla="*/ 2334126 w 3705726"/>
              <a:gd name="connsiteY1" fmla="*/ 14864 h 836425"/>
              <a:gd name="connsiteX2" fmla="*/ 577515 w 3705726"/>
              <a:gd name="connsiteY2" fmla="*/ 712695 h 836425"/>
              <a:gd name="connsiteX3" fmla="*/ 0 w 3705726"/>
              <a:gd name="connsiteY3" fmla="*/ 784885 h 836425"/>
            </a:gdLst>
            <a:ahLst/>
            <a:cxnLst>
              <a:cxn ang="0">
                <a:pos x="connsiteX0" y="connsiteY0"/>
              </a:cxn>
              <a:cxn ang="0">
                <a:pos x="connsiteX1" y="connsiteY1"/>
              </a:cxn>
              <a:cxn ang="0">
                <a:pos x="connsiteX2" y="connsiteY2"/>
              </a:cxn>
              <a:cxn ang="0">
                <a:pos x="connsiteX3" y="connsiteY3"/>
              </a:cxn>
            </a:cxnLst>
            <a:rect l="l" t="t" r="r" b="b"/>
            <a:pathLst>
              <a:path w="3705726" h="836425">
                <a:moveTo>
                  <a:pt x="3705726" y="303622"/>
                </a:moveTo>
                <a:cubicBezTo>
                  <a:pt x="3280610" y="125153"/>
                  <a:pt x="2855494" y="-53315"/>
                  <a:pt x="2334126" y="14864"/>
                </a:cubicBezTo>
                <a:cubicBezTo>
                  <a:pt x="1812758" y="83043"/>
                  <a:pt x="966536" y="584358"/>
                  <a:pt x="577515" y="712695"/>
                </a:cubicBezTo>
                <a:cubicBezTo>
                  <a:pt x="188494" y="841032"/>
                  <a:pt x="60158" y="877127"/>
                  <a:pt x="0" y="784885"/>
                </a:cubicBezTo>
              </a:path>
            </a:pathLst>
          </a:custGeom>
          <a:noFill/>
          <a:ln>
            <a:solidFill>
              <a:srgbClr val="FDB740"/>
            </a:solidFill>
            <a:headEnd type="arrow"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a:extLst>
              <a:ext uri="{FF2B5EF4-FFF2-40B4-BE49-F238E27FC236}">
                <a16:creationId xmlns:a16="http://schemas.microsoft.com/office/drawing/2014/main" id="{3ABDC5EE-D4C5-DC9B-0A9F-880915A4C6FA}"/>
              </a:ext>
            </a:extLst>
          </p:cNvPr>
          <p:cNvSpPr/>
          <p:nvPr/>
        </p:nvSpPr>
        <p:spPr>
          <a:xfrm>
            <a:off x="8325853" y="5317958"/>
            <a:ext cx="601579" cy="1275347"/>
          </a:xfrm>
          <a:custGeom>
            <a:avLst/>
            <a:gdLst>
              <a:gd name="connsiteX0" fmla="*/ 0 w 601579"/>
              <a:gd name="connsiteY0" fmla="*/ 1275347 h 1275347"/>
              <a:gd name="connsiteX1" fmla="*/ 553452 w 601579"/>
              <a:gd name="connsiteY1" fmla="*/ 721895 h 1275347"/>
              <a:gd name="connsiteX2" fmla="*/ 601579 w 601579"/>
              <a:gd name="connsiteY2" fmla="*/ 0 h 1275347"/>
            </a:gdLst>
            <a:ahLst/>
            <a:cxnLst>
              <a:cxn ang="0">
                <a:pos x="connsiteX0" y="connsiteY0"/>
              </a:cxn>
              <a:cxn ang="0">
                <a:pos x="connsiteX1" y="connsiteY1"/>
              </a:cxn>
              <a:cxn ang="0">
                <a:pos x="connsiteX2" y="connsiteY2"/>
              </a:cxn>
            </a:cxnLst>
            <a:rect l="l" t="t" r="r" b="b"/>
            <a:pathLst>
              <a:path w="601579" h="1275347">
                <a:moveTo>
                  <a:pt x="0" y="1275347"/>
                </a:moveTo>
                <a:cubicBezTo>
                  <a:pt x="226594" y="1104900"/>
                  <a:pt x="453189" y="934453"/>
                  <a:pt x="553452" y="721895"/>
                </a:cubicBezTo>
                <a:cubicBezTo>
                  <a:pt x="653715" y="509337"/>
                  <a:pt x="465221" y="312821"/>
                  <a:pt x="601579" y="0"/>
                </a:cubicBezTo>
              </a:path>
            </a:pathLst>
          </a:custGeom>
          <a:noFill/>
          <a:ln>
            <a:solidFill>
              <a:srgbClr val="4F90CD"/>
            </a:solidFill>
            <a:headEnd type="arrow"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91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CA1C613-E6AD-A9B1-A709-41CA1653BE99}"/>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FF806E18-6AF1-4346-0951-F765696C60F1}"/>
              </a:ext>
            </a:extLst>
          </p:cNvPr>
          <p:cNvSpPr txBox="1"/>
          <p:nvPr/>
        </p:nvSpPr>
        <p:spPr>
          <a:xfrm>
            <a:off x="1137658" y="1223777"/>
            <a:ext cx="137975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Examples of suggested data indicator (2.1 – 2.4)</a:t>
            </a:r>
          </a:p>
        </p:txBody>
      </p:sp>
      <p:grpSp>
        <p:nvGrpSpPr>
          <p:cNvPr id="23" name="Group 22">
            <a:extLst>
              <a:ext uri="{FF2B5EF4-FFF2-40B4-BE49-F238E27FC236}">
                <a16:creationId xmlns:a16="http://schemas.microsoft.com/office/drawing/2014/main" id="{72E398EF-12AC-FF9E-3B84-F83B999F901F}"/>
              </a:ext>
            </a:extLst>
          </p:cNvPr>
          <p:cNvGrpSpPr/>
          <p:nvPr/>
        </p:nvGrpSpPr>
        <p:grpSpPr>
          <a:xfrm>
            <a:off x="2341538" y="2418347"/>
            <a:ext cx="1187116" cy="1165992"/>
            <a:chOff x="3582571" y="2503104"/>
            <a:chExt cx="1187116" cy="1165992"/>
          </a:xfrm>
        </p:grpSpPr>
        <p:sp>
          <p:nvSpPr>
            <p:cNvPr id="5" name="Oval 4">
              <a:extLst>
                <a:ext uri="{FF2B5EF4-FFF2-40B4-BE49-F238E27FC236}">
                  <a16:creationId xmlns:a16="http://schemas.microsoft.com/office/drawing/2014/main" id="{8E95FB19-D0DD-405F-A785-BE67F3F3EE65}"/>
                </a:ext>
              </a:extLst>
            </p:cNvPr>
            <p:cNvSpPr/>
            <p:nvPr/>
          </p:nvSpPr>
          <p:spPr>
            <a:xfrm>
              <a:off x="3582571" y="2503104"/>
              <a:ext cx="1187116" cy="1165992"/>
            </a:xfrm>
            <a:prstGeom prst="ellipse">
              <a:avLst/>
            </a:prstGeom>
            <a:solidFill>
              <a:srgbClr val="E7B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House with solid fill">
              <a:extLst>
                <a:ext uri="{FF2B5EF4-FFF2-40B4-BE49-F238E27FC236}">
                  <a16:creationId xmlns:a16="http://schemas.microsoft.com/office/drawing/2014/main" id="{9C25E7EF-0990-F131-9585-34AD4B2281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0836" y="2625999"/>
              <a:ext cx="817484" cy="817484"/>
            </a:xfrm>
            <a:prstGeom prst="rect">
              <a:avLst/>
            </a:prstGeom>
          </p:spPr>
        </p:pic>
      </p:grpSp>
      <p:grpSp>
        <p:nvGrpSpPr>
          <p:cNvPr id="24" name="Group 23">
            <a:extLst>
              <a:ext uri="{FF2B5EF4-FFF2-40B4-BE49-F238E27FC236}">
                <a16:creationId xmlns:a16="http://schemas.microsoft.com/office/drawing/2014/main" id="{1D1949F5-76D3-A3CF-7751-CE81CD34352C}"/>
              </a:ext>
            </a:extLst>
          </p:cNvPr>
          <p:cNvGrpSpPr/>
          <p:nvPr/>
        </p:nvGrpSpPr>
        <p:grpSpPr>
          <a:xfrm>
            <a:off x="6428569" y="2418347"/>
            <a:ext cx="1187116" cy="1165992"/>
            <a:chOff x="6296831" y="2503104"/>
            <a:chExt cx="1187116" cy="1165992"/>
          </a:xfrm>
        </p:grpSpPr>
        <p:sp>
          <p:nvSpPr>
            <p:cNvPr id="14" name="Oval 13">
              <a:extLst>
                <a:ext uri="{FF2B5EF4-FFF2-40B4-BE49-F238E27FC236}">
                  <a16:creationId xmlns:a16="http://schemas.microsoft.com/office/drawing/2014/main" id="{D332ADC2-B9C9-D4D4-48D0-DB9D3D2D7149}"/>
                </a:ext>
              </a:extLst>
            </p:cNvPr>
            <p:cNvSpPr/>
            <p:nvPr/>
          </p:nvSpPr>
          <p:spPr>
            <a:xfrm>
              <a:off x="6296831" y="2503104"/>
              <a:ext cx="1187116" cy="1165992"/>
            </a:xfrm>
            <a:prstGeom prst="ellipse">
              <a:avLst/>
            </a:prstGeom>
            <a:solidFill>
              <a:srgbClr val="B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riefcase with solid fill">
              <a:extLst>
                <a:ext uri="{FF2B5EF4-FFF2-40B4-BE49-F238E27FC236}">
                  <a16:creationId xmlns:a16="http://schemas.microsoft.com/office/drawing/2014/main" id="{3A37C707-3B72-7B5B-772A-A0D9633BCD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4764" y="2730475"/>
              <a:ext cx="711249" cy="711249"/>
            </a:xfrm>
            <a:prstGeom prst="rect">
              <a:avLst/>
            </a:prstGeom>
          </p:spPr>
        </p:pic>
      </p:grpSp>
      <p:grpSp>
        <p:nvGrpSpPr>
          <p:cNvPr id="25" name="Group 24">
            <a:extLst>
              <a:ext uri="{FF2B5EF4-FFF2-40B4-BE49-F238E27FC236}">
                <a16:creationId xmlns:a16="http://schemas.microsoft.com/office/drawing/2014/main" id="{A61901C7-9E8D-8AF2-0F26-60C28AEDC198}"/>
              </a:ext>
            </a:extLst>
          </p:cNvPr>
          <p:cNvGrpSpPr/>
          <p:nvPr/>
        </p:nvGrpSpPr>
        <p:grpSpPr>
          <a:xfrm>
            <a:off x="10515600" y="2400300"/>
            <a:ext cx="1187116" cy="1165992"/>
            <a:chOff x="9007642" y="2503104"/>
            <a:chExt cx="1187116" cy="1165992"/>
          </a:xfrm>
        </p:grpSpPr>
        <p:sp>
          <p:nvSpPr>
            <p:cNvPr id="13" name="Oval 12">
              <a:extLst>
                <a:ext uri="{FF2B5EF4-FFF2-40B4-BE49-F238E27FC236}">
                  <a16:creationId xmlns:a16="http://schemas.microsoft.com/office/drawing/2014/main" id="{23B2E5AB-920A-4273-FF16-2E68DD5F3ABF}"/>
                </a:ext>
              </a:extLst>
            </p:cNvPr>
            <p:cNvSpPr/>
            <p:nvPr/>
          </p:nvSpPr>
          <p:spPr>
            <a:xfrm>
              <a:off x="9007642" y="2503104"/>
              <a:ext cx="1187116" cy="1165992"/>
            </a:xfrm>
            <a:prstGeom prst="ellipse">
              <a:avLst/>
            </a:prstGeom>
            <a:solidFill>
              <a:srgbClr val="439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Sustainability with solid fill">
              <a:extLst>
                <a:ext uri="{FF2B5EF4-FFF2-40B4-BE49-F238E27FC236}">
                  <a16:creationId xmlns:a16="http://schemas.microsoft.com/office/drawing/2014/main" id="{1A2F6886-552B-387D-B072-71F65BCD82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000" y="2628900"/>
              <a:ext cx="914400" cy="914400"/>
            </a:xfrm>
            <a:prstGeom prst="rect">
              <a:avLst/>
            </a:prstGeom>
          </p:spPr>
        </p:pic>
      </p:grpSp>
      <p:grpSp>
        <p:nvGrpSpPr>
          <p:cNvPr id="26" name="Group 25">
            <a:extLst>
              <a:ext uri="{FF2B5EF4-FFF2-40B4-BE49-F238E27FC236}">
                <a16:creationId xmlns:a16="http://schemas.microsoft.com/office/drawing/2014/main" id="{3F091F77-9389-0311-9859-53585F0339DE}"/>
              </a:ext>
            </a:extLst>
          </p:cNvPr>
          <p:cNvGrpSpPr/>
          <p:nvPr/>
        </p:nvGrpSpPr>
        <p:grpSpPr>
          <a:xfrm>
            <a:off x="14602631" y="2418346"/>
            <a:ext cx="1187116" cy="1165992"/>
            <a:chOff x="11718453" y="2503104"/>
            <a:chExt cx="1187116" cy="1165992"/>
          </a:xfrm>
        </p:grpSpPr>
        <p:sp>
          <p:nvSpPr>
            <p:cNvPr id="15" name="Oval 14">
              <a:extLst>
                <a:ext uri="{FF2B5EF4-FFF2-40B4-BE49-F238E27FC236}">
                  <a16:creationId xmlns:a16="http://schemas.microsoft.com/office/drawing/2014/main" id="{C1A42D5B-08CB-28B2-6D16-A777B14027B6}"/>
                </a:ext>
              </a:extLst>
            </p:cNvPr>
            <p:cNvSpPr/>
            <p:nvPr/>
          </p:nvSpPr>
          <p:spPr>
            <a:xfrm>
              <a:off x="11718453" y="2503104"/>
              <a:ext cx="1187116" cy="1165992"/>
            </a:xfrm>
            <a:prstGeom prst="ellipse">
              <a:avLst/>
            </a:prstGeom>
            <a:solidFill>
              <a:srgbClr val="008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Bank with solid fill">
              <a:extLst>
                <a:ext uri="{FF2B5EF4-FFF2-40B4-BE49-F238E27FC236}">
                  <a16:creationId xmlns:a16="http://schemas.microsoft.com/office/drawing/2014/main" id="{F4828E10-A049-78EE-9602-C39BBB3300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54811" y="2577541"/>
              <a:ext cx="914400" cy="914400"/>
            </a:xfrm>
            <a:prstGeom prst="rect">
              <a:avLst/>
            </a:prstGeom>
          </p:spPr>
        </p:pic>
      </p:grpSp>
      <p:sp>
        <p:nvSpPr>
          <p:cNvPr id="27" name="ZoneTexte 10">
            <a:extLst>
              <a:ext uri="{FF2B5EF4-FFF2-40B4-BE49-F238E27FC236}">
                <a16:creationId xmlns:a16="http://schemas.microsoft.com/office/drawing/2014/main" id="{06C32170-83CE-87B3-13C9-44DD637EF503}"/>
              </a:ext>
            </a:extLst>
          </p:cNvPr>
          <p:cNvSpPr txBox="1"/>
          <p:nvPr/>
        </p:nvSpPr>
        <p:spPr>
          <a:xfrm>
            <a:off x="1427290" y="3707233"/>
            <a:ext cx="3645873" cy="1477328"/>
          </a:xfrm>
          <a:prstGeom prst="rect">
            <a:avLst/>
          </a:prstGeom>
          <a:noFill/>
        </p:spPr>
        <p:txBody>
          <a:bodyPr wrap="square">
            <a:spAutoFit/>
          </a:bodyPr>
          <a:lstStyle/>
          <a:p>
            <a:r>
              <a:rPr lang="en-GB" sz="3000" b="1" dirty="0">
                <a:solidFill>
                  <a:srgbClr val="000000"/>
                </a:solidFill>
                <a:latin typeface="Quicksand Bold"/>
              </a:rPr>
              <a:t>Housing, basic services and social inclusion (2.1.)</a:t>
            </a:r>
          </a:p>
        </p:txBody>
      </p:sp>
      <p:sp>
        <p:nvSpPr>
          <p:cNvPr id="28" name="ZoneTexte 10">
            <a:extLst>
              <a:ext uri="{FF2B5EF4-FFF2-40B4-BE49-F238E27FC236}">
                <a16:creationId xmlns:a16="http://schemas.microsoft.com/office/drawing/2014/main" id="{B2E1D3C5-E480-CC88-069A-10E0AB9294FC}"/>
              </a:ext>
            </a:extLst>
          </p:cNvPr>
          <p:cNvSpPr txBox="1"/>
          <p:nvPr/>
        </p:nvSpPr>
        <p:spPr>
          <a:xfrm>
            <a:off x="5498126" y="3707234"/>
            <a:ext cx="3493474" cy="1477328"/>
          </a:xfrm>
          <a:prstGeom prst="rect">
            <a:avLst/>
          </a:prstGeom>
          <a:noFill/>
        </p:spPr>
        <p:txBody>
          <a:bodyPr wrap="square">
            <a:spAutoFit/>
          </a:bodyPr>
          <a:lstStyle/>
          <a:p>
            <a:r>
              <a:rPr lang="en-GB" sz="3000" b="1" dirty="0">
                <a:solidFill>
                  <a:srgbClr val="000000"/>
                </a:solidFill>
                <a:latin typeface="Quicksand Bold"/>
              </a:rPr>
              <a:t>Urban economy and prosperity (2.2.)</a:t>
            </a:r>
          </a:p>
        </p:txBody>
      </p:sp>
      <p:sp>
        <p:nvSpPr>
          <p:cNvPr id="29" name="ZoneTexte 10">
            <a:extLst>
              <a:ext uri="{FF2B5EF4-FFF2-40B4-BE49-F238E27FC236}">
                <a16:creationId xmlns:a16="http://schemas.microsoft.com/office/drawing/2014/main" id="{2A5BEC55-DD6F-D4D4-FF4A-4B686BF6F65A}"/>
              </a:ext>
            </a:extLst>
          </p:cNvPr>
          <p:cNvSpPr txBox="1"/>
          <p:nvPr/>
        </p:nvSpPr>
        <p:spPr>
          <a:xfrm>
            <a:off x="9765326" y="3707234"/>
            <a:ext cx="3798274" cy="1477328"/>
          </a:xfrm>
          <a:prstGeom prst="rect">
            <a:avLst/>
          </a:prstGeom>
          <a:noFill/>
        </p:spPr>
        <p:txBody>
          <a:bodyPr wrap="square">
            <a:spAutoFit/>
          </a:bodyPr>
          <a:lstStyle/>
          <a:p>
            <a:r>
              <a:rPr lang="en-GB" sz="3000" b="1" dirty="0">
                <a:solidFill>
                  <a:srgbClr val="000000"/>
                </a:solidFill>
                <a:latin typeface="Quicksand Bold"/>
              </a:rPr>
              <a:t>Urban resilience, biodiversity, and environment (2.3)</a:t>
            </a:r>
          </a:p>
        </p:txBody>
      </p:sp>
      <p:sp>
        <p:nvSpPr>
          <p:cNvPr id="30" name="ZoneTexte 10">
            <a:extLst>
              <a:ext uri="{FF2B5EF4-FFF2-40B4-BE49-F238E27FC236}">
                <a16:creationId xmlns:a16="http://schemas.microsoft.com/office/drawing/2014/main" id="{B753F78E-227A-4EE8-B94C-322DA1A38010}"/>
              </a:ext>
            </a:extLst>
          </p:cNvPr>
          <p:cNvSpPr txBox="1"/>
          <p:nvPr/>
        </p:nvSpPr>
        <p:spPr>
          <a:xfrm>
            <a:off x="13944752" y="3707233"/>
            <a:ext cx="4114648" cy="1015663"/>
          </a:xfrm>
          <a:prstGeom prst="rect">
            <a:avLst/>
          </a:prstGeom>
          <a:noFill/>
        </p:spPr>
        <p:txBody>
          <a:bodyPr wrap="square">
            <a:spAutoFit/>
          </a:bodyPr>
          <a:lstStyle/>
          <a:p>
            <a:r>
              <a:rPr lang="en-GB" sz="3000" b="1" dirty="0">
                <a:solidFill>
                  <a:srgbClr val="000000"/>
                </a:solidFill>
                <a:latin typeface="Quicksand Bold"/>
              </a:rPr>
              <a:t>Effective implementation (2.4)</a:t>
            </a:r>
          </a:p>
        </p:txBody>
      </p:sp>
      <p:sp>
        <p:nvSpPr>
          <p:cNvPr id="31" name="ZoneTexte 10">
            <a:extLst>
              <a:ext uri="{FF2B5EF4-FFF2-40B4-BE49-F238E27FC236}">
                <a16:creationId xmlns:a16="http://schemas.microsoft.com/office/drawing/2014/main" id="{496D9B5E-ECF7-19BB-CB5A-682E1B8E37ED}"/>
              </a:ext>
            </a:extLst>
          </p:cNvPr>
          <p:cNvSpPr txBox="1"/>
          <p:nvPr/>
        </p:nvSpPr>
        <p:spPr>
          <a:xfrm>
            <a:off x="1391784" y="6244809"/>
            <a:ext cx="3935505" cy="553998"/>
          </a:xfrm>
          <a:prstGeom prst="rect">
            <a:avLst/>
          </a:prstGeom>
          <a:noFill/>
        </p:spPr>
        <p:txBody>
          <a:bodyPr wrap="square">
            <a:spAutoFit/>
          </a:bodyPr>
          <a:lstStyle/>
          <a:p>
            <a:r>
              <a:rPr lang="en-GB" sz="3000" b="1" dirty="0">
                <a:solidFill>
                  <a:srgbClr val="000000"/>
                </a:solidFill>
                <a:latin typeface="Quicksand Bold"/>
              </a:rPr>
              <a:t>% Public open space</a:t>
            </a:r>
          </a:p>
        </p:txBody>
      </p:sp>
      <p:sp>
        <p:nvSpPr>
          <p:cNvPr id="33" name="ZoneTexte 10">
            <a:extLst>
              <a:ext uri="{FF2B5EF4-FFF2-40B4-BE49-F238E27FC236}">
                <a16:creationId xmlns:a16="http://schemas.microsoft.com/office/drawing/2014/main" id="{926DC171-686D-47CE-6095-BEE13F35B8F2}"/>
              </a:ext>
            </a:extLst>
          </p:cNvPr>
          <p:cNvSpPr txBox="1"/>
          <p:nvPr/>
        </p:nvSpPr>
        <p:spPr>
          <a:xfrm>
            <a:off x="1359126" y="6798807"/>
            <a:ext cx="3935505" cy="1015663"/>
          </a:xfrm>
          <a:prstGeom prst="rect">
            <a:avLst/>
          </a:prstGeom>
          <a:noFill/>
        </p:spPr>
        <p:txBody>
          <a:bodyPr wrap="square">
            <a:spAutoFit/>
          </a:bodyPr>
          <a:lstStyle/>
          <a:p>
            <a:r>
              <a:rPr lang="en-GB" sz="3000" b="1" dirty="0">
                <a:solidFill>
                  <a:srgbClr val="000000"/>
                </a:solidFill>
                <a:latin typeface="Quicksand Bold"/>
              </a:rPr>
              <a:t>% Access to basic services</a:t>
            </a:r>
          </a:p>
        </p:txBody>
      </p:sp>
      <p:sp>
        <p:nvSpPr>
          <p:cNvPr id="34" name="Triangle 33">
            <a:extLst>
              <a:ext uri="{FF2B5EF4-FFF2-40B4-BE49-F238E27FC236}">
                <a16:creationId xmlns:a16="http://schemas.microsoft.com/office/drawing/2014/main" id="{2B73EDD9-5A88-B094-9731-4304D378386F}"/>
              </a:ext>
            </a:extLst>
          </p:cNvPr>
          <p:cNvSpPr/>
          <p:nvPr/>
        </p:nvSpPr>
        <p:spPr>
          <a:xfrm rot="5400000">
            <a:off x="1026169" y="5794764"/>
            <a:ext cx="416453" cy="2494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7B28331E-2752-AA3D-BFAD-BC14B383C5B5}"/>
              </a:ext>
            </a:extLst>
          </p:cNvPr>
          <p:cNvSpPr/>
          <p:nvPr/>
        </p:nvSpPr>
        <p:spPr>
          <a:xfrm rot="5400000">
            <a:off x="1026169" y="6372920"/>
            <a:ext cx="416453" cy="2494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2C01554A-43EB-8AAF-419F-62F0C89C41EB}"/>
              </a:ext>
            </a:extLst>
          </p:cNvPr>
          <p:cNvSpPr/>
          <p:nvPr/>
        </p:nvSpPr>
        <p:spPr>
          <a:xfrm rot="5400000">
            <a:off x="1027863" y="6951076"/>
            <a:ext cx="416453" cy="2494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10">
            <a:extLst>
              <a:ext uri="{FF2B5EF4-FFF2-40B4-BE49-F238E27FC236}">
                <a16:creationId xmlns:a16="http://schemas.microsoft.com/office/drawing/2014/main" id="{84B17DA6-7B29-75C1-67AE-BC04CB5D6353}"/>
              </a:ext>
            </a:extLst>
          </p:cNvPr>
          <p:cNvSpPr txBox="1"/>
          <p:nvPr/>
        </p:nvSpPr>
        <p:spPr>
          <a:xfrm>
            <a:off x="1410117" y="5641029"/>
            <a:ext cx="3935505" cy="553998"/>
          </a:xfrm>
          <a:prstGeom prst="rect">
            <a:avLst/>
          </a:prstGeom>
          <a:noFill/>
        </p:spPr>
        <p:txBody>
          <a:bodyPr wrap="square">
            <a:spAutoFit/>
          </a:bodyPr>
          <a:lstStyle/>
          <a:p>
            <a:r>
              <a:rPr lang="en-GB" sz="3000" b="1" dirty="0">
                <a:solidFill>
                  <a:srgbClr val="000000"/>
                </a:solidFill>
                <a:latin typeface="Quicksand Bold"/>
              </a:rPr>
              <a:t>Slum proportion</a:t>
            </a:r>
          </a:p>
        </p:txBody>
      </p:sp>
      <p:sp>
        <p:nvSpPr>
          <p:cNvPr id="43" name="ZoneTexte 10">
            <a:extLst>
              <a:ext uri="{FF2B5EF4-FFF2-40B4-BE49-F238E27FC236}">
                <a16:creationId xmlns:a16="http://schemas.microsoft.com/office/drawing/2014/main" id="{3394DF5D-40EB-4B25-5D27-CBEC8E128373}"/>
              </a:ext>
            </a:extLst>
          </p:cNvPr>
          <p:cNvSpPr txBox="1"/>
          <p:nvPr/>
        </p:nvSpPr>
        <p:spPr>
          <a:xfrm>
            <a:off x="5728630" y="6244809"/>
            <a:ext cx="4387752" cy="553998"/>
          </a:xfrm>
          <a:prstGeom prst="rect">
            <a:avLst/>
          </a:prstGeom>
          <a:noFill/>
        </p:spPr>
        <p:txBody>
          <a:bodyPr wrap="square">
            <a:spAutoFit/>
          </a:bodyPr>
          <a:lstStyle/>
          <a:p>
            <a:r>
              <a:rPr lang="en-GB" sz="3000" b="1" dirty="0">
                <a:solidFill>
                  <a:srgbClr val="000000"/>
                </a:solidFill>
                <a:latin typeface="Quicksand Bold"/>
              </a:rPr>
              <a:t>Unemployment rate</a:t>
            </a:r>
          </a:p>
        </p:txBody>
      </p:sp>
      <p:sp>
        <p:nvSpPr>
          <p:cNvPr id="44" name="ZoneTexte 10">
            <a:extLst>
              <a:ext uri="{FF2B5EF4-FFF2-40B4-BE49-F238E27FC236}">
                <a16:creationId xmlns:a16="http://schemas.microsoft.com/office/drawing/2014/main" id="{F58370CA-4555-4A59-E8E1-FE355C4EDD10}"/>
              </a:ext>
            </a:extLst>
          </p:cNvPr>
          <p:cNvSpPr txBox="1"/>
          <p:nvPr/>
        </p:nvSpPr>
        <p:spPr>
          <a:xfrm>
            <a:off x="5695972" y="6798807"/>
            <a:ext cx="3935505" cy="1015663"/>
          </a:xfrm>
          <a:prstGeom prst="rect">
            <a:avLst/>
          </a:prstGeom>
          <a:noFill/>
        </p:spPr>
        <p:txBody>
          <a:bodyPr wrap="square">
            <a:spAutoFit/>
          </a:bodyPr>
          <a:lstStyle/>
          <a:p>
            <a:r>
              <a:rPr lang="en-GB" sz="3000" b="1" dirty="0">
                <a:solidFill>
                  <a:srgbClr val="000000"/>
                </a:solidFill>
                <a:latin typeface="Quicksand Bold"/>
              </a:rPr>
              <a:t>% Own-source city revenue</a:t>
            </a:r>
          </a:p>
        </p:txBody>
      </p:sp>
      <p:sp>
        <p:nvSpPr>
          <p:cNvPr id="45" name="Triangle 44">
            <a:extLst>
              <a:ext uri="{FF2B5EF4-FFF2-40B4-BE49-F238E27FC236}">
                <a16:creationId xmlns:a16="http://schemas.microsoft.com/office/drawing/2014/main" id="{507495EA-E5E7-B8D3-425E-BD637C6FA521}"/>
              </a:ext>
            </a:extLst>
          </p:cNvPr>
          <p:cNvSpPr/>
          <p:nvPr/>
        </p:nvSpPr>
        <p:spPr>
          <a:xfrm rot="5400000">
            <a:off x="5363015" y="5794764"/>
            <a:ext cx="416453" cy="249460"/>
          </a:xfrm>
          <a:prstGeom prst="triangle">
            <a:avLst/>
          </a:prstGeom>
          <a:solidFill>
            <a:srgbClr val="EE2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36EA4569-CDB9-3038-BD2D-104F7897BD31}"/>
              </a:ext>
            </a:extLst>
          </p:cNvPr>
          <p:cNvSpPr/>
          <p:nvPr/>
        </p:nvSpPr>
        <p:spPr>
          <a:xfrm rot="5400000">
            <a:off x="5363015" y="6372920"/>
            <a:ext cx="416453" cy="249460"/>
          </a:xfrm>
          <a:prstGeom prst="triangle">
            <a:avLst/>
          </a:prstGeom>
          <a:solidFill>
            <a:srgbClr val="EE2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E2B025AB-3350-AED0-5977-AFA15CB96B7C}"/>
              </a:ext>
            </a:extLst>
          </p:cNvPr>
          <p:cNvSpPr/>
          <p:nvPr/>
        </p:nvSpPr>
        <p:spPr>
          <a:xfrm rot="5400000">
            <a:off x="5364709" y="6951076"/>
            <a:ext cx="416453" cy="249460"/>
          </a:xfrm>
          <a:prstGeom prst="triangle">
            <a:avLst/>
          </a:prstGeom>
          <a:solidFill>
            <a:srgbClr val="EE2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ZoneTexte 10">
            <a:extLst>
              <a:ext uri="{FF2B5EF4-FFF2-40B4-BE49-F238E27FC236}">
                <a16:creationId xmlns:a16="http://schemas.microsoft.com/office/drawing/2014/main" id="{E7476BA5-EB0B-90D4-CC9D-2EBFBFC853E7}"/>
              </a:ext>
            </a:extLst>
          </p:cNvPr>
          <p:cNvSpPr txBox="1"/>
          <p:nvPr/>
        </p:nvSpPr>
        <p:spPr>
          <a:xfrm>
            <a:off x="5746963" y="5641029"/>
            <a:ext cx="3935505" cy="553998"/>
          </a:xfrm>
          <a:prstGeom prst="rect">
            <a:avLst/>
          </a:prstGeom>
          <a:noFill/>
        </p:spPr>
        <p:txBody>
          <a:bodyPr wrap="square">
            <a:spAutoFit/>
          </a:bodyPr>
          <a:lstStyle/>
          <a:p>
            <a:r>
              <a:rPr lang="en-GB" sz="3000" b="1" dirty="0">
                <a:solidFill>
                  <a:srgbClr val="000000"/>
                </a:solidFill>
                <a:latin typeface="Quicksand Bold"/>
              </a:rPr>
              <a:t>Gini coefficient</a:t>
            </a:r>
          </a:p>
        </p:txBody>
      </p:sp>
      <p:sp>
        <p:nvSpPr>
          <p:cNvPr id="49" name="ZoneTexte 10">
            <a:extLst>
              <a:ext uri="{FF2B5EF4-FFF2-40B4-BE49-F238E27FC236}">
                <a16:creationId xmlns:a16="http://schemas.microsoft.com/office/drawing/2014/main" id="{DDB24C53-6ED3-BFBC-8DA7-8AA4C8798AE4}"/>
              </a:ext>
            </a:extLst>
          </p:cNvPr>
          <p:cNvSpPr txBox="1"/>
          <p:nvPr/>
        </p:nvSpPr>
        <p:spPr>
          <a:xfrm>
            <a:off x="10116382" y="6244809"/>
            <a:ext cx="4271445" cy="553998"/>
          </a:xfrm>
          <a:prstGeom prst="rect">
            <a:avLst/>
          </a:prstGeom>
          <a:noFill/>
        </p:spPr>
        <p:txBody>
          <a:bodyPr wrap="square">
            <a:spAutoFit/>
          </a:bodyPr>
          <a:lstStyle/>
          <a:p>
            <a:r>
              <a:rPr lang="en-GB" sz="3000" b="1" dirty="0">
                <a:solidFill>
                  <a:srgbClr val="000000"/>
                </a:solidFill>
                <a:latin typeface="Quicksand Bold"/>
              </a:rPr>
              <a:t>GHG emissions</a:t>
            </a:r>
          </a:p>
        </p:txBody>
      </p:sp>
      <p:sp>
        <p:nvSpPr>
          <p:cNvPr id="50" name="ZoneTexte 10">
            <a:extLst>
              <a:ext uri="{FF2B5EF4-FFF2-40B4-BE49-F238E27FC236}">
                <a16:creationId xmlns:a16="http://schemas.microsoft.com/office/drawing/2014/main" id="{0A8D5478-5148-EABF-3591-C0BA81536088}"/>
              </a:ext>
            </a:extLst>
          </p:cNvPr>
          <p:cNvSpPr txBox="1"/>
          <p:nvPr/>
        </p:nvSpPr>
        <p:spPr>
          <a:xfrm>
            <a:off x="10083724" y="6798807"/>
            <a:ext cx="3935505" cy="1015663"/>
          </a:xfrm>
          <a:prstGeom prst="rect">
            <a:avLst/>
          </a:prstGeom>
          <a:noFill/>
        </p:spPr>
        <p:txBody>
          <a:bodyPr wrap="square">
            <a:spAutoFit/>
          </a:bodyPr>
          <a:lstStyle/>
          <a:p>
            <a:r>
              <a:rPr lang="en-GB" sz="3000" b="1" dirty="0">
                <a:solidFill>
                  <a:srgbClr val="000000"/>
                </a:solidFill>
                <a:latin typeface="Quicksand Bold"/>
              </a:rPr>
              <a:t>Land consumption rate</a:t>
            </a:r>
          </a:p>
        </p:txBody>
      </p:sp>
      <p:sp>
        <p:nvSpPr>
          <p:cNvPr id="51" name="Triangle 50">
            <a:extLst>
              <a:ext uri="{FF2B5EF4-FFF2-40B4-BE49-F238E27FC236}">
                <a16:creationId xmlns:a16="http://schemas.microsoft.com/office/drawing/2014/main" id="{0BDAF5E1-3DE9-1461-1598-C4CC9AED97F4}"/>
              </a:ext>
            </a:extLst>
          </p:cNvPr>
          <p:cNvSpPr/>
          <p:nvPr/>
        </p:nvSpPr>
        <p:spPr>
          <a:xfrm rot="5400000">
            <a:off x="9750767" y="5794764"/>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F19B5C5F-EF3B-E338-F706-317AC31ADB0E}"/>
              </a:ext>
            </a:extLst>
          </p:cNvPr>
          <p:cNvSpPr/>
          <p:nvPr/>
        </p:nvSpPr>
        <p:spPr>
          <a:xfrm rot="5400000">
            <a:off x="9750767" y="6372920"/>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C8F93561-053C-86FC-6D5B-79E9DAFFCB7C}"/>
              </a:ext>
            </a:extLst>
          </p:cNvPr>
          <p:cNvSpPr/>
          <p:nvPr/>
        </p:nvSpPr>
        <p:spPr>
          <a:xfrm rot="5400000">
            <a:off x="9752461" y="6951076"/>
            <a:ext cx="416453" cy="249460"/>
          </a:xfrm>
          <a:prstGeom prst="triangle">
            <a:avLst/>
          </a:prstGeom>
          <a:solidFill>
            <a:srgbClr val="01A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ZoneTexte 10">
            <a:extLst>
              <a:ext uri="{FF2B5EF4-FFF2-40B4-BE49-F238E27FC236}">
                <a16:creationId xmlns:a16="http://schemas.microsoft.com/office/drawing/2014/main" id="{FE4AC1DC-69E2-96DB-5764-967D7AAE0CDD}"/>
              </a:ext>
            </a:extLst>
          </p:cNvPr>
          <p:cNvSpPr txBox="1"/>
          <p:nvPr/>
        </p:nvSpPr>
        <p:spPr>
          <a:xfrm>
            <a:off x="10134715" y="5641029"/>
            <a:ext cx="3935505" cy="553998"/>
          </a:xfrm>
          <a:prstGeom prst="rect">
            <a:avLst/>
          </a:prstGeom>
          <a:noFill/>
        </p:spPr>
        <p:txBody>
          <a:bodyPr wrap="square">
            <a:spAutoFit/>
          </a:bodyPr>
          <a:lstStyle/>
          <a:p>
            <a:r>
              <a:rPr lang="en-GB" sz="3000" b="1" dirty="0">
                <a:solidFill>
                  <a:srgbClr val="000000"/>
                </a:solidFill>
                <a:latin typeface="Quicksand Bold"/>
              </a:rPr>
              <a:t>Local DRR strategy</a:t>
            </a:r>
          </a:p>
        </p:txBody>
      </p:sp>
      <p:sp>
        <p:nvSpPr>
          <p:cNvPr id="55" name="ZoneTexte 10">
            <a:extLst>
              <a:ext uri="{FF2B5EF4-FFF2-40B4-BE49-F238E27FC236}">
                <a16:creationId xmlns:a16="http://schemas.microsoft.com/office/drawing/2014/main" id="{4716DECE-2F1C-F222-4090-5215BB1C1350}"/>
              </a:ext>
            </a:extLst>
          </p:cNvPr>
          <p:cNvSpPr txBox="1"/>
          <p:nvPr/>
        </p:nvSpPr>
        <p:spPr>
          <a:xfrm>
            <a:off x="14453143" y="6244809"/>
            <a:ext cx="3935505" cy="1015663"/>
          </a:xfrm>
          <a:prstGeom prst="rect">
            <a:avLst/>
          </a:prstGeom>
          <a:noFill/>
        </p:spPr>
        <p:txBody>
          <a:bodyPr wrap="square">
            <a:spAutoFit/>
          </a:bodyPr>
          <a:lstStyle/>
          <a:p>
            <a:r>
              <a:rPr lang="en-GB" sz="3000" b="1" dirty="0">
                <a:solidFill>
                  <a:srgbClr val="000000"/>
                </a:solidFill>
                <a:latin typeface="Quicksand Bold"/>
              </a:rPr>
              <a:t>Participatory planning processes</a:t>
            </a:r>
          </a:p>
        </p:txBody>
      </p:sp>
      <p:sp>
        <p:nvSpPr>
          <p:cNvPr id="56" name="ZoneTexte 10">
            <a:extLst>
              <a:ext uri="{FF2B5EF4-FFF2-40B4-BE49-F238E27FC236}">
                <a16:creationId xmlns:a16="http://schemas.microsoft.com/office/drawing/2014/main" id="{0858711E-2532-6658-56BA-937DBC3F22AF}"/>
              </a:ext>
            </a:extLst>
          </p:cNvPr>
          <p:cNvSpPr txBox="1"/>
          <p:nvPr/>
        </p:nvSpPr>
        <p:spPr>
          <a:xfrm>
            <a:off x="14393781" y="7209108"/>
            <a:ext cx="3935505" cy="1015663"/>
          </a:xfrm>
          <a:prstGeom prst="rect">
            <a:avLst/>
          </a:prstGeom>
          <a:noFill/>
        </p:spPr>
        <p:txBody>
          <a:bodyPr wrap="square">
            <a:spAutoFit/>
          </a:bodyPr>
          <a:lstStyle/>
          <a:p>
            <a:r>
              <a:rPr lang="en-GB" sz="3000" b="1" dirty="0">
                <a:solidFill>
                  <a:srgbClr val="000000"/>
                </a:solidFill>
                <a:latin typeface="Quicksand Bold"/>
              </a:rPr>
              <a:t>% Women in local government</a:t>
            </a:r>
          </a:p>
        </p:txBody>
      </p:sp>
      <p:sp>
        <p:nvSpPr>
          <p:cNvPr id="57" name="Triangle 56">
            <a:extLst>
              <a:ext uri="{FF2B5EF4-FFF2-40B4-BE49-F238E27FC236}">
                <a16:creationId xmlns:a16="http://schemas.microsoft.com/office/drawing/2014/main" id="{1CBC7416-3F79-E4AF-A60B-05C0B7447DCC}"/>
              </a:ext>
            </a:extLst>
          </p:cNvPr>
          <p:cNvSpPr/>
          <p:nvPr/>
        </p:nvSpPr>
        <p:spPr>
          <a:xfrm rot="5400000">
            <a:off x="14087528" y="5794764"/>
            <a:ext cx="416453" cy="249460"/>
          </a:xfrm>
          <a:prstGeom prst="triangle">
            <a:avLst/>
          </a:prstGeom>
          <a:solidFill>
            <a:srgbClr val="4F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iangle 57">
            <a:extLst>
              <a:ext uri="{FF2B5EF4-FFF2-40B4-BE49-F238E27FC236}">
                <a16:creationId xmlns:a16="http://schemas.microsoft.com/office/drawing/2014/main" id="{AAF615C8-CD67-BC07-667C-2BEB68A5EF55}"/>
              </a:ext>
            </a:extLst>
          </p:cNvPr>
          <p:cNvSpPr/>
          <p:nvPr/>
        </p:nvSpPr>
        <p:spPr>
          <a:xfrm rot="5400000">
            <a:off x="14087528" y="6372920"/>
            <a:ext cx="416453" cy="249460"/>
          </a:xfrm>
          <a:prstGeom prst="triangle">
            <a:avLst/>
          </a:prstGeom>
          <a:solidFill>
            <a:srgbClr val="4F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iangle 58">
            <a:extLst>
              <a:ext uri="{FF2B5EF4-FFF2-40B4-BE49-F238E27FC236}">
                <a16:creationId xmlns:a16="http://schemas.microsoft.com/office/drawing/2014/main" id="{115BCD5E-A7D3-986F-50CB-D1B130FE86E3}"/>
              </a:ext>
            </a:extLst>
          </p:cNvPr>
          <p:cNvSpPr/>
          <p:nvPr/>
        </p:nvSpPr>
        <p:spPr>
          <a:xfrm rot="5400000">
            <a:off x="14062518" y="7361377"/>
            <a:ext cx="416453" cy="249460"/>
          </a:xfrm>
          <a:prstGeom prst="triangle">
            <a:avLst/>
          </a:prstGeom>
          <a:solidFill>
            <a:srgbClr val="4F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ZoneTexte 10">
            <a:extLst>
              <a:ext uri="{FF2B5EF4-FFF2-40B4-BE49-F238E27FC236}">
                <a16:creationId xmlns:a16="http://schemas.microsoft.com/office/drawing/2014/main" id="{392739BD-AD7E-F0DC-B673-053196BB3B2A}"/>
              </a:ext>
            </a:extLst>
          </p:cNvPr>
          <p:cNvSpPr txBox="1"/>
          <p:nvPr/>
        </p:nvSpPr>
        <p:spPr>
          <a:xfrm>
            <a:off x="14471476" y="5641029"/>
            <a:ext cx="3935505" cy="553998"/>
          </a:xfrm>
          <a:prstGeom prst="rect">
            <a:avLst/>
          </a:prstGeom>
          <a:noFill/>
        </p:spPr>
        <p:txBody>
          <a:bodyPr wrap="square">
            <a:spAutoFit/>
          </a:bodyPr>
          <a:lstStyle/>
          <a:p>
            <a:r>
              <a:rPr lang="en-GB" sz="3000" b="1" dirty="0">
                <a:solidFill>
                  <a:srgbClr val="000000"/>
                </a:solidFill>
                <a:latin typeface="Quicksand Bold"/>
              </a:rPr>
              <a:t>Planners per capita</a:t>
            </a:r>
          </a:p>
        </p:txBody>
      </p:sp>
    </p:spTree>
    <p:extLst>
      <p:ext uri="{BB962C8B-B14F-4D97-AF65-F5344CB8AC3E}">
        <p14:creationId xmlns:p14="http://schemas.microsoft.com/office/powerpoint/2010/main" val="24020402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ua-teal">
      <a:dk1>
        <a:srgbClr val="000000"/>
      </a:dk1>
      <a:lt1>
        <a:srgbClr val="FFFFFF"/>
      </a:lt1>
      <a:dk2>
        <a:srgbClr val="1F497D"/>
      </a:dk2>
      <a:lt2>
        <a:srgbClr val="EEECE1"/>
      </a:lt2>
      <a:accent1>
        <a:srgbClr val="4F81BD"/>
      </a:accent1>
      <a:accent2>
        <a:srgbClr val="00AF9A"/>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3b91fa1-1192-499e-9a43-16b72276a61b">
      <Terms xmlns="http://schemas.microsoft.com/office/infopath/2007/PartnerControls"/>
    </lcf76f155ced4ddcb4097134ff3c332f>
    <Cleared_x003f_ xmlns="63b91fa1-1192-499e-9a43-16b72276a61b">false</Cleared_x003f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19" ma:contentTypeDescription="Create a new document." ma:contentTypeScope="" ma:versionID="666a5cbe8489ec4ef21cba6911cd8a32">
  <xsd:schema xmlns:xsd="http://www.w3.org/2001/XMLSchema" xmlns:xs="http://www.w3.org/2001/XMLSchema" xmlns:p="http://schemas.microsoft.com/office/2006/metadata/properties" xmlns:ns2="63b91fa1-1192-499e-9a43-16b72276a61b" xmlns:ns3="ab99840f-4a7d-4fcc-9a93-3cc56d00e024" xmlns:ns4="985ec44e-1bab-4c0b-9df0-6ba128686fc9" targetNamespace="http://schemas.microsoft.com/office/2006/metadata/properties" ma:root="true" ma:fieldsID="d5730fb8d591ddf904846aef72bb9f9a" ns2:_="" ns3:_="" ns4:_="">
    <xsd:import namespace="63b91fa1-1192-499e-9a43-16b72276a61b"/>
    <xsd:import namespace="ab99840f-4a7d-4fcc-9a93-3cc56d00e02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Clear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leared_x003f_" ma:index="26" ma:displayName="Cleared? " ma:default="Pending review" ma:format="RadioButtons" ma:internalName="Cleared_x003f_">
      <xsd:simpleType>
        <xsd:restriction base="dms:Choice">
          <xsd:enumeration value="Yes"/>
          <xsd:enumeration value="No"/>
          <xsd:enumeration value="To be revised"/>
          <xsd:enumeration value="Pending review"/>
        </xsd:restriction>
      </xsd:simpleType>
    </xsd:element>
  </xsd:schema>
  <xsd:schema xmlns:xsd="http://www.w3.org/2001/XMLSchema" xmlns:xs="http://www.w3.org/2001/XMLSchema" xmlns:dms="http://schemas.microsoft.com/office/2006/documentManagement/types" xmlns:pc="http://schemas.microsoft.com/office/infopath/2007/PartnerControls" targetNamespace="ab99840f-4a7d-4fcc-9a93-3cc56d00e0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22dcb16-4e37-4ee4-b861-92b144748f17}" ma:internalName="TaxCatchAll" ma:showField="CatchAllData" ma:web="ab99840f-4a7d-4fcc-9a93-3cc56d00e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E38A7-9308-4F13-B3DF-C959C99DD184}">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985ec44e-1bab-4c0b-9df0-6ba128686fc9"/>
    <ds:schemaRef ds:uri="http://purl.org/dc/dcmitype/"/>
    <ds:schemaRef ds:uri="ab99840f-4a7d-4fcc-9a93-3cc56d00e024"/>
    <ds:schemaRef ds:uri="63b91fa1-1192-499e-9a43-16b72276a61b"/>
    <ds:schemaRef ds:uri="http://purl.org/dc/terms/"/>
  </ds:schemaRefs>
</ds:datastoreItem>
</file>

<file path=customXml/itemProps2.xml><?xml version="1.0" encoding="utf-8"?>
<ds:datastoreItem xmlns:ds="http://schemas.openxmlformats.org/officeDocument/2006/customXml" ds:itemID="{73CFC430-FB2D-4F5D-A4E4-57FC29F6E57D}">
  <ds:schemaRefs>
    <ds:schemaRef ds:uri="http://schemas.microsoft.com/sharepoint/v3/contenttype/forms"/>
  </ds:schemaRefs>
</ds:datastoreItem>
</file>

<file path=customXml/itemProps3.xml><?xml version="1.0" encoding="utf-8"?>
<ds:datastoreItem xmlns:ds="http://schemas.openxmlformats.org/officeDocument/2006/customXml" ds:itemID="{8D9C51F6-CF6D-4F50-9ADB-D5631F074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ab99840f-4a7d-4fcc-9a93-3cc56d00e024"/>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4062</TotalTime>
  <Words>2036</Words>
  <Application>Microsoft Macintosh PowerPoint</Application>
  <PresentationFormat>Custom</PresentationFormat>
  <Paragraphs>169</Paragraphs>
  <Slides>13</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Roboto Medium</vt:lpstr>
      <vt:lpstr>Arial</vt:lpstr>
      <vt:lpstr>Söhne</vt:lpstr>
      <vt:lpstr>Helvetica Neue</vt:lpstr>
      <vt:lpstr>inherit</vt:lpstr>
      <vt:lpstr>Quicksand Bold</vt:lpstr>
      <vt:lpstr>Calibri</vt:lpstr>
      <vt:lpstr>Wingdings</vt:lpstr>
      <vt:lpstr>Quicksand Medium</vt:lpstr>
      <vt:lpstr>Roboto Black</vt:lpstr>
      <vt:lpstr>Aptos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Transformative Commitments of the New Urban Agenda</dc:title>
  <cp:lastModifiedBy>Bobae Lee</cp:lastModifiedBy>
  <cp:revision>89</cp:revision>
  <dcterms:created xsi:type="dcterms:W3CDTF">2006-08-16T00:00:00Z</dcterms:created>
  <dcterms:modified xsi:type="dcterms:W3CDTF">2025-02-12T08:56:42Z</dcterms:modified>
  <dc:identifier>DAGZCkUY6Yk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y fmtid="{D5CDD505-2E9C-101B-9397-08002B2CF9AE}" pid="3" name="MediaServiceImageTags">
    <vt:lpwstr/>
  </property>
</Properties>
</file>