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4"/>
    <p:sldMasterId id="2147483672" r:id="rId5"/>
    <p:sldMasterId id="2147483684" r:id="rId6"/>
  </p:sldMasterIdLst>
  <p:notesMasterIdLst>
    <p:notesMasterId r:id="rId18"/>
  </p:notesMasterIdLst>
  <p:sldIdLst>
    <p:sldId id="275" r:id="rId7"/>
    <p:sldId id="276" r:id="rId8"/>
    <p:sldId id="277" r:id="rId9"/>
    <p:sldId id="297" r:id="rId10"/>
    <p:sldId id="278" r:id="rId11"/>
    <p:sldId id="298" r:id="rId12"/>
    <p:sldId id="299" r:id="rId13"/>
    <p:sldId id="301" r:id="rId14"/>
    <p:sldId id="302" r:id="rId15"/>
    <p:sldId id="279" r:id="rId16"/>
    <p:sldId id="285" r:id="rId17"/>
  </p:sldIdLst>
  <p:sldSz cx="18288000" cy="10287000"/>
  <p:notesSz cx="6858000" cy="9144000"/>
  <p:embeddedFontLst>
    <p:embeddedFont>
      <p:font typeface="Quicksand Bold" pitchFamily="2" charset="77"/>
      <p:regular r:id="rId19"/>
      <p:bold r:id="rId20"/>
    </p:embeddedFont>
    <p:embeddedFont>
      <p:font typeface="Sakkal Majalla" panose="02000000000000000000" pitchFamily="2" charset="-78"/>
      <p:regular r:id="rId21"/>
      <p:bold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3026EC9-3EB7-6816-7E7A-F08FD940296B}" name="Bobae Lee" initials="BL" userId="S::bobae.lee@un.org::1d5dd9aa-7bf8-46bb-9dbd-6ad3ddb11a9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293B"/>
    <a:srgbClr val="01AF9B"/>
    <a:srgbClr val="FDB740"/>
    <a:srgbClr val="4F90CD"/>
    <a:srgbClr val="0EFE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7A67956-4179-BB46-967D-CBD5D0172A7C}" v="3" dt="2025-02-12T08:38:35.808"/>
  </p1510:revLst>
</p1510:revInfo>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snapToGrid="0">
      <p:cViewPr varScale="1">
        <p:scale>
          <a:sx n="80" d="100"/>
          <a:sy n="80" d="100"/>
        </p:scale>
        <p:origin x="824" y="22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notesMaster" Target="notesMasters/notesMaster1.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font" Target="fonts/font3.fntdata"/><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font" Target="fonts/font2.fntdata"/><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font" Target="fonts/font1.fntdata"/><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font" Target="fonts/font4.fntdata"/><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a Saracco" userId="05e1d614-38c0-4335-ad4b-4867941f403b" providerId="ADAL" clId="{53325D85-6922-44EC-8C71-81326EF70504}"/>
    <pc:docChg chg="custSel modSld">
      <pc:chgData name="Anna Saracco" userId="05e1d614-38c0-4335-ad4b-4867941f403b" providerId="ADAL" clId="{53325D85-6922-44EC-8C71-81326EF70504}" dt="2025-02-04T10:35:00.617" v="50" actId="255"/>
      <pc:docMkLst>
        <pc:docMk/>
      </pc:docMkLst>
      <pc:sldChg chg="addSp delSp modSp mod">
        <pc:chgData name="Anna Saracco" userId="05e1d614-38c0-4335-ad4b-4867941f403b" providerId="ADAL" clId="{53325D85-6922-44EC-8C71-81326EF70504}" dt="2025-02-04T10:35:00.617" v="50" actId="255"/>
        <pc:sldMkLst>
          <pc:docMk/>
          <pc:sldMk cId="0" sldId="275"/>
        </pc:sldMkLst>
        <pc:spChg chg="add mod">
          <ac:chgData name="Anna Saracco" userId="05e1d614-38c0-4335-ad4b-4867941f403b" providerId="ADAL" clId="{53325D85-6922-44EC-8C71-81326EF70504}" dt="2025-02-04T10:35:00.617" v="50" actId="255"/>
          <ac:spMkLst>
            <pc:docMk/>
            <pc:sldMk cId="0" sldId="275"/>
            <ac:spMk id="4" creationId="{82EFF9EE-32BD-C161-91DB-5F5DAAA91E82}"/>
          </ac:spMkLst>
        </pc:spChg>
        <pc:spChg chg="mod">
          <ac:chgData name="Anna Saracco" userId="05e1d614-38c0-4335-ad4b-4867941f403b" providerId="ADAL" clId="{53325D85-6922-44EC-8C71-81326EF70504}" dt="2025-02-04T10:34:54.737" v="49" actId="2711"/>
          <ac:spMkLst>
            <pc:docMk/>
            <pc:sldMk cId="0" sldId="275"/>
            <ac:spMk id="10" creationId="{00000000-0000-0000-0000-000000000000}"/>
          </ac:spMkLst>
        </pc:spChg>
      </pc:sldChg>
      <pc:sldChg chg="modSp mod">
        <pc:chgData name="Anna Saracco" userId="05e1d614-38c0-4335-ad4b-4867941f403b" providerId="ADAL" clId="{53325D85-6922-44EC-8C71-81326EF70504}" dt="2025-02-04T10:10:30.402" v="48" actId="1076"/>
        <pc:sldMkLst>
          <pc:docMk/>
          <pc:sldMk cId="0" sldId="278"/>
        </pc:sldMkLst>
        <pc:spChg chg="mod">
          <ac:chgData name="Anna Saracco" userId="05e1d614-38c0-4335-ad4b-4867941f403b" providerId="ADAL" clId="{53325D85-6922-44EC-8C71-81326EF70504}" dt="2025-02-04T10:10:30.402" v="48" actId="1076"/>
          <ac:spMkLst>
            <pc:docMk/>
            <pc:sldMk cId="0" sldId="278"/>
            <ac:spMk id="3" creationId="{6F65A77A-FB63-3134-B5EA-33964C43512F}"/>
          </ac:spMkLst>
        </pc:spChg>
      </pc:sldChg>
    </pc:docChg>
  </pc:docChgLst>
  <pc:docChgLst>
    <pc:chgData name="Anna Saracco" userId="05e1d614-38c0-4335-ad4b-4867941f403b" providerId="ADAL" clId="{6C34744E-DAEB-4C57-91D3-14587FB3FBC6}"/>
    <pc:docChg chg="modSld">
      <pc:chgData name="Anna Saracco" userId="05e1d614-38c0-4335-ad4b-4867941f403b" providerId="ADAL" clId="{6C34744E-DAEB-4C57-91D3-14587FB3FBC6}" dt="2025-01-28T07:02:29.966" v="2"/>
      <pc:docMkLst>
        <pc:docMk/>
      </pc:docMkLst>
      <pc:sldChg chg="delSp modSp mod">
        <pc:chgData name="Anna Saracco" userId="05e1d614-38c0-4335-ad4b-4867941f403b" providerId="ADAL" clId="{6C34744E-DAEB-4C57-91D3-14587FB3FBC6}" dt="2025-01-28T07:02:29.966" v="2"/>
        <pc:sldMkLst>
          <pc:docMk/>
          <pc:sldMk cId="0" sldId="269"/>
        </pc:sldMkLst>
      </pc:sldChg>
    </pc:docChg>
  </pc:docChgLst>
  <pc:docChgLst>
    <pc:chgData name="Anna Saracco" userId="S::anna.saracco@un.org::05e1d614-38c0-4335-ad4b-4867941f403b" providerId="AD" clId="Web-{E756DCA5-F744-0406-5B0D-DB577CF3C16A}"/>
    <pc:docChg chg="modSld">
      <pc:chgData name="Anna Saracco" userId="S::anna.saracco@un.org::05e1d614-38c0-4335-ad4b-4867941f403b" providerId="AD" clId="Web-{E756DCA5-F744-0406-5B0D-DB577CF3C16A}" dt="2025-01-14T10:32:34.096" v="15" actId="20577"/>
      <pc:docMkLst>
        <pc:docMk/>
      </pc:docMkLst>
      <pc:sldChg chg="modSp">
        <pc:chgData name="Anna Saracco" userId="S::anna.saracco@un.org::05e1d614-38c0-4335-ad4b-4867941f403b" providerId="AD" clId="Web-{E756DCA5-F744-0406-5B0D-DB577CF3C16A}" dt="2025-01-14T10:32:34.096" v="15" actId="20577"/>
        <pc:sldMkLst>
          <pc:docMk/>
          <pc:sldMk cId="0" sldId="275"/>
        </pc:sldMkLst>
        <pc:spChg chg="mod">
          <ac:chgData name="Anna Saracco" userId="S::anna.saracco@un.org::05e1d614-38c0-4335-ad4b-4867941f403b" providerId="AD" clId="Web-{E756DCA5-F744-0406-5B0D-DB577CF3C16A}" dt="2025-01-14T10:32:34.096" v="15" actId="20577"/>
          <ac:spMkLst>
            <pc:docMk/>
            <pc:sldMk cId="0" sldId="275"/>
            <ac:spMk id="10" creationId="{00000000-0000-0000-0000-000000000000}"/>
          </ac:spMkLst>
        </pc:spChg>
      </pc:sldChg>
    </pc:docChg>
  </pc:docChgLst>
  <pc:docChgLst>
    <pc:chgData name="Anna Saracco" userId="S::anna.saracco@un.org::05e1d614-38c0-4335-ad4b-4867941f403b" providerId="AD" clId="Web-{4B42857B-02F0-69C9-1E3C-0452B187ED07}"/>
    <pc:docChg chg="delSld modSld">
      <pc:chgData name="Anna Saracco" userId="S::anna.saracco@un.org::05e1d614-38c0-4335-ad4b-4867941f403b" providerId="AD" clId="Web-{4B42857B-02F0-69C9-1E3C-0452B187ED07}" dt="2025-02-04T10:09:38.296" v="25" actId="20577"/>
      <pc:docMkLst>
        <pc:docMk/>
      </pc:docMkLst>
      <pc:sldChg chg="del">
        <pc:chgData name="Anna Saracco" userId="S::anna.saracco@un.org::05e1d614-38c0-4335-ad4b-4867941f403b" providerId="AD" clId="Web-{4B42857B-02F0-69C9-1E3C-0452B187ED07}" dt="2025-02-04T10:03:49.819" v="0"/>
        <pc:sldMkLst>
          <pc:docMk/>
          <pc:sldMk cId="0" sldId="256"/>
        </pc:sldMkLst>
      </pc:sldChg>
      <pc:sldChg chg="del">
        <pc:chgData name="Anna Saracco" userId="S::anna.saracco@un.org::05e1d614-38c0-4335-ad4b-4867941f403b" providerId="AD" clId="Web-{4B42857B-02F0-69C9-1E3C-0452B187ED07}" dt="2025-02-04T10:03:51.975" v="1"/>
        <pc:sldMkLst>
          <pc:docMk/>
          <pc:sldMk cId="0" sldId="257"/>
        </pc:sldMkLst>
      </pc:sldChg>
      <pc:sldChg chg="del">
        <pc:chgData name="Anna Saracco" userId="S::anna.saracco@un.org::05e1d614-38c0-4335-ad4b-4867941f403b" providerId="AD" clId="Web-{4B42857B-02F0-69C9-1E3C-0452B187ED07}" dt="2025-02-04T10:03:54.132" v="2"/>
        <pc:sldMkLst>
          <pc:docMk/>
          <pc:sldMk cId="0" sldId="258"/>
        </pc:sldMkLst>
      </pc:sldChg>
      <pc:sldChg chg="del">
        <pc:chgData name="Anna Saracco" userId="S::anna.saracco@un.org::05e1d614-38c0-4335-ad4b-4867941f403b" providerId="AD" clId="Web-{4B42857B-02F0-69C9-1E3C-0452B187ED07}" dt="2025-02-04T10:03:55.304" v="3"/>
        <pc:sldMkLst>
          <pc:docMk/>
          <pc:sldMk cId="0" sldId="259"/>
        </pc:sldMkLst>
      </pc:sldChg>
      <pc:sldChg chg="del">
        <pc:chgData name="Anna Saracco" userId="S::anna.saracco@un.org::05e1d614-38c0-4335-ad4b-4867941f403b" providerId="AD" clId="Web-{4B42857B-02F0-69C9-1E3C-0452B187ED07}" dt="2025-02-04T10:03:57.741" v="4"/>
        <pc:sldMkLst>
          <pc:docMk/>
          <pc:sldMk cId="0" sldId="260"/>
        </pc:sldMkLst>
      </pc:sldChg>
      <pc:sldChg chg="del">
        <pc:chgData name="Anna Saracco" userId="S::anna.saracco@un.org::05e1d614-38c0-4335-ad4b-4867941f403b" providerId="AD" clId="Web-{4B42857B-02F0-69C9-1E3C-0452B187ED07}" dt="2025-02-04T10:03:58.929" v="5"/>
        <pc:sldMkLst>
          <pc:docMk/>
          <pc:sldMk cId="0" sldId="261"/>
        </pc:sldMkLst>
      </pc:sldChg>
      <pc:sldChg chg="del">
        <pc:chgData name="Anna Saracco" userId="S::anna.saracco@un.org::05e1d614-38c0-4335-ad4b-4867941f403b" providerId="AD" clId="Web-{4B42857B-02F0-69C9-1E3C-0452B187ED07}" dt="2025-02-04T10:04:00.835" v="6"/>
        <pc:sldMkLst>
          <pc:docMk/>
          <pc:sldMk cId="0" sldId="262"/>
        </pc:sldMkLst>
      </pc:sldChg>
      <pc:sldChg chg="del">
        <pc:chgData name="Anna Saracco" userId="S::anna.saracco@un.org::05e1d614-38c0-4335-ad4b-4867941f403b" providerId="AD" clId="Web-{4B42857B-02F0-69C9-1E3C-0452B187ED07}" dt="2025-02-04T10:04:02.601" v="7"/>
        <pc:sldMkLst>
          <pc:docMk/>
          <pc:sldMk cId="0" sldId="263"/>
        </pc:sldMkLst>
      </pc:sldChg>
      <pc:sldChg chg="del">
        <pc:chgData name="Anna Saracco" userId="S::anna.saracco@un.org::05e1d614-38c0-4335-ad4b-4867941f403b" providerId="AD" clId="Web-{4B42857B-02F0-69C9-1E3C-0452B187ED07}" dt="2025-02-04T10:04:06.882" v="8"/>
        <pc:sldMkLst>
          <pc:docMk/>
          <pc:sldMk cId="0" sldId="264"/>
        </pc:sldMkLst>
      </pc:sldChg>
      <pc:sldChg chg="del">
        <pc:chgData name="Anna Saracco" userId="S::anna.saracco@un.org::05e1d614-38c0-4335-ad4b-4867941f403b" providerId="AD" clId="Web-{4B42857B-02F0-69C9-1E3C-0452B187ED07}" dt="2025-02-04T10:04:11.991" v="9"/>
        <pc:sldMkLst>
          <pc:docMk/>
          <pc:sldMk cId="0" sldId="265"/>
        </pc:sldMkLst>
      </pc:sldChg>
      <pc:sldChg chg="del">
        <pc:chgData name="Anna Saracco" userId="S::anna.saracco@un.org::05e1d614-38c0-4335-ad4b-4867941f403b" providerId="AD" clId="Web-{4B42857B-02F0-69C9-1E3C-0452B187ED07}" dt="2025-02-04T10:04:14.492" v="10"/>
        <pc:sldMkLst>
          <pc:docMk/>
          <pc:sldMk cId="0" sldId="266"/>
        </pc:sldMkLst>
      </pc:sldChg>
      <pc:sldChg chg="del">
        <pc:chgData name="Anna Saracco" userId="S::anna.saracco@un.org::05e1d614-38c0-4335-ad4b-4867941f403b" providerId="AD" clId="Web-{4B42857B-02F0-69C9-1E3C-0452B187ED07}" dt="2025-02-04T10:04:17.398" v="11"/>
        <pc:sldMkLst>
          <pc:docMk/>
          <pc:sldMk cId="0" sldId="267"/>
        </pc:sldMkLst>
      </pc:sldChg>
      <pc:sldChg chg="del">
        <pc:chgData name="Anna Saracco" userId="S::anna.saracco@un.org::05e1d614-38c0-4335-ad4b-4867941f403b" providerId="AD" clId="Web-{4B42857B-02F0-69C9-1E3C-0452B187ED07}" dt="2025-02-04T10:04:18.476" v="12"/>
        <pc:sldMkLst>
          <pc:docMk/>
          <pc:sldMk cId="0" sldId="268"/>
        </pc:sldMkLst>
      </pc:sldChg>
      <pc:sldChg chg="del">
        <pc:chgData name="Anna Saracco" userId="S::anna.saracco@un.org::05e1d614-38c0-4335-ad4b-4867941f403b" providerId="AD" clId="Web-{4B42857B-02F0-69C9-1E3C-0452B187ED07}" dt="2025-02-04T10:04:19.289" v="13"/>
        <pc:sldMkLst>
          <pc:docMk/>
          <pc:sldMk cId="0" sldId="269"/>
        </pc:sldMkLst>
      </pc:sldChg>
      <pc:sldChg chg="del">
        <pc:chgData name="Anna Saracco" userId="S::anna.saracco@un.org::05e1d614-38c0-4335-ad4b-4867941f403b" providerId="AD" clId="Web-{4B42857B-02F0-69C9-1E3C-0452B187ED07}" dt="2025-02-04T10:04:21.039" v="14"/>
        <pc:sldMkLst>
          <pc:docMk/>
          <pc:sldMk cId="0" sldId="270"/>
        </pc:sldMkLst>
      </pc:sldChg>
      <pc:sldChg chg="del">
        <pc:chgData name="Anna Saracco" userId="S::anna.saracco@un.org::05e1d614-38c0-4335-ad4b-4867941f403b" providerId="AD" clId="Web-{4B42857B-02F0-69C9-1E3C-0452B187ED07}" dt="2025-02-04T10:04:22.601" v="15"/>
        <pc:sldMkLst>
          <pc:docMk/>
          <pc:sldMk cId="0" sldId="271"/>
        </pc:sldMkLst>
      </pc:sldChg>
      <pc:sldChg chg="del">
        <pc:chgData name="Anna Saracco" userId="S::anna.saracco@un.org::05e1d614-38c0-4335-ad4b-4867941f403b" providerId="AD" clId="Web-{4B42857B-02F0-69C9-1E3C-0452B187ED07}" dt="2025-02-04T10:04:24.445" v="16"/>
        <pc:sldMkLst>
          <pc:docMk/>
          <pc:sldMk cId="0" sldId="272"/>
        </pc:sldMkLst>
      </pc:sldChg>
      <pc:sldChg chg="del">
        <pc:chgData name="Anna Saracco" userId="S::anna.saracco@un.org::05e1d614-38c0-4335-ad4b-4867941f403b" providerId="AD" clId="Web-{4B42857B-02F0-69C9-1E3C-0452B187ED07}" dt="2025-02-04T10:04:25.992" v="17"/>
        <pc:sldMkLst>
          <pc:docMk/>
          <pc:sldMk cId="0" sldId="273"/>
        </pc:sldMkLst>
      </pc:sldChg>
      <pc:sldChg chg="del">
        <pc:chgData name="Anna Saracco" userId="S::anna.saracco@un.org::05e1d614-38c0-4335-ad4b-4867941f403b" providerId="AD" clId="Web-{4B42857B-02F0-69C9-1E3C-0452B187ED07}" dt="2025-02-04T10:04:29.054" v="18"/>
        <pc:sldMkLst>
          <pc:docMk/>
          <pc:sldMk cId="0" sldId="274"/>
        </pc:sldMkLst>
      </pc:sldChg>
      <pc:sldChg chg="modSp">
        <pc:chgData name="Anna Saracco" userId="S::anna.saracco@un.org::05e1d614-38c0-4335-ad4b-4867941f403b" providerId="AD" clId="Web-{4B42857B-02F0-69C9-1E3C-0452B187ED07}" dt="2025-02-04T10:09:38.296" v="25" actId="20577"/>
        <pc:sldMkLst>
          <pc:docMk/>
          <pc:sldMk cId="0" sldId="275"/>
        </pc:sldMkLst>
        <pc:spChg chg="mod">
          <ac:chgData name="Anna Saracco" userId="S::anna.saracco@un.org::05e1d614-38c0-4335-ad4b-4867941f403b" providerId="AD" clId="Web-{4B42857B-02F0-69C9-1E3C-0452B187ED07}" dt="2025-02-04T10:09:38.296" v="25" actId="20577"/>
          <ac:spMkLst>
            <pc:docMk/>
            <pc:sldMk cId="0" sldId="275"/>
            <ac:spMk id="4" creationId="{82EFF9EE-32BD-C161-91DB-5F5DAAA91E82}"/>
          </ac:spMkLst>
        </pc:spChg>
      </pc:sldChg>
      <pc:sldChg chg="del">
        <pc:chgData name="Anna Saracco" userId="S::anna.saracco@un.org::05e1d614-38c0-4335-ad4b-4867941f403b" providerId="AD" clId="Web-{4B42857B-02F0-69C9-1E3C-0452B187ED07}" dt="2025-02-04T10:04:43.602" v="19"/>
        <pc:sldMkLst>
          <pc:docMk/>
          <pc:sldMk cId="0" sldId="280"/>
        </pc:sldMkLst>
      </pc:sldChg>
      <pc:sldChg chg="del">
        <pc:chgData name="Anna Saracco" userId="S::anna.saracco@un.org::05e1d614-38c0-4335-ad4b-4867941f403b" providerId="AD" clId="Web-{4B42857B-02F0-69C9-1E3C-0452B187ED07}" dt="2025-02-04T10:04:45.102" v="20"/>
        <pc:sldMkLst>
          <pc:docMk/>
          <pc:sldMk cId="0" sldId="281"/>
        </pc:sldMkLst>
      </pc:sldChg>
      <pc:sldChg chg="del">
        <pc:chgData name="Anna Saracco" userId="S::anna.saracco@un.org::05e1d614-38c0-4335-ad4b-4867941f403b" providerId="AD" clId="Web-{4B42857B-02F0-69C9-1E3C-0452B187ED07}" dt="2025-02-04T10:04:47.461" v="21"/>
        <pc:sldMkLst>
          <pc:docMk/>
          <pc:sldMk cId="0" sldId="282"/>
        </pc:sldMkLst>
      </pc:sldChg>
      <pc:sldChg chg="del">
        <pc:chgData name="Anna Saracco" userId="S::anna.saracco@un.org::05e1d614-38c0-4335-ad4b-4867941f403b" providerId="AD" clId="Web-{4B42857B-02F0-69C9-1E3C-0452B187ED07}" dt="2025-02-04T10:04:49.883" v="22"/>
        <pc:sldMkLst>
          <pc:docMk/>
          <pc:sldMk cId="0" sldId="283"/>
        </pc:sldMkLst>
      </pc:sldChg>
      <pc:sldChg chg="del">
        <pc:chgData name="Anna Saracco" userId="S::anna.saracco@un.org::05e1d614-38c0-4335-ad4b-4867941f403b" providerId="AD" clId="Web-{4B42857B-02F0-69C9-1E3C-0452B187ED07}" dt="2025-02-04T10:04:54.946" v="23"/>
        <pc:sldMkLst>
          <pc:docMk/>
          <pc:sldMk cId="0" sldId="284"/>
        </pc:sldMkLst>
      </pc:sldChg>
    </pc:docChg>
  </pc:docChgLst>
  <pc:docChgLst>
    <pc:chgData name="Bobae Lee" userId="1d5dd9aa-7bf8-46bb-9dbd-6ad3ddb11a9c" providerId="ADAL" clId="{C7A67956-4179-BB46-967D-CBD5D0172A7C}"/>
    <pc:docChg chg="undo custSel modSld">
      <pc:chgData name="Bobae Lee" userId="1d5dd9aa-7bf8-46bb-9dbd-6ad3ddb11a9c" providerId="ADAL" clId="{C7A67956-4179-BB46-967D-CBD5D0172A7C}" dt="2025-02-12T08:38:21.763" v="35" actId="1076"/>
      <pc:docMkLst>
        <pc:docMk/>
      </pc:docMkLst>
      <pc:sldChg chg="modSp mod">
        <pc:chgData name="Bobae Lee" userId="1d5dd9aa-7bf8-46bb-9dbd-6ad3ddb11a9c" providerId="ADAL" clId="{C7A67956-4179-BB46-967D-CBD5D0172A7C}" dt="2025-02-12T08:36:22.767" v="9" actId="1076"/>
        <pc:sldMkLst>
          <pc:docMk/>
          <pc:sldMk cId="0" sldId="276"/>
        </pc:sldMkLst>
        <pc:spChg chg="mod">
          <ac:chgData name="Bobae Lee" userId="1d5dd9aa-7bf8-46bb-9dbd-6ad3ddb11a9c" providerId="ADAL" clId="{C7A67956-4179-BB46-967D-CBD5D0172A7C}" dt="2025-02-12T08:36:19.318" v="8" actId="1076"/>
          <ac:spMkLst>
            <pc:docMk/>
            <pc:sldMk cId="0" sldId="276"/>
            <ac:spMk id="8" creationId="{00000000-0000-0000-0000-000000000000}"/>
          </ac:spMkLst>
        </pc:spChg>
        <pc:grpChg chg="mod">
          <ac:chgData name="Bobae Lee" userId="1d5dd9aa-7bf8-46bb-9dbd-6ad3ddb11a9c" providerId="ADAL" clId="{C7A67956-4179-BB46-967D-CBD5D0172A7C}" dt="2025-02-12T08:36:22.767" v="9" actId="1076"/>
          <ac:grpSpMkLst>
            <pc:docMk/>
            <pc:sldMk cId="0" sldId="276"/>
            <ac:grpSpMk id="9" creationId="{00000000-0000-0000-0000-000000000000}"/>
          </ac:grpSpMkLst>
        </pc:grpChg>
      </pc:sldChg>
      <pc:sldChg chg="modSp mod">
        <pc:chgData name="Bobae Lee" userId="1d5dd9aa-7bf8-46bb-9dbd-6ad3ddb11a9c" providerId="ADAL" clId="{C7A67956-4179-BB46-967D-CBD5D0172A7C}" dt="2025-02-12T08:36:15.137" v="6" actId="1076"/>
        <pc:sldMkLst>
          <pc:docMk/>
          <pc:sldMk cId="0" sldId="277"/>
        </pc:sldMkLst>
        <pc:spChg chg="mod">
          <ac:chgData name="Bobae Lee" userId="1d5dd9aa-7bf8-46bb-9dbd-6ad3ddb11a9c" providerId="ADAL" clId="{C7A67956-4179-BB46-967D-CBD5D0172A7C}" dt="2025-02-12T08:36:15.137" v="6" actId="1076"/>
          <ac:spMkLst>
            <pc:docMk/>
            <pc:sldMk cId="0" sldId="277"/>
            <ac:spMk id="8" creationId="{00000000-0000-0000-0000-000000000000}"/>
          </ac:spMkLst>
        </pc:spChg>
        <pc:spChg chg="mod">
          <ac:chgData name="Bobae Lee" userId="1d5dd9aa-7bf8-46bb-9dbd-6ad3ddb11a9c" providerId="ADAL" clId="{C7A67956-4179-BB46-967D-CBD5D0172A7C}" dt="2025-02-12T08:36:09.719" v="5" actId="14100"/>
          <ac:spMkLst>
            <pc:docMk/>
            <pc:sldMk cId="0" sldId="277"/>
            <ac:spMk id="14" creationId="{00000000-0000-0000-0000-000000000000}"/>
          </ac:spMkLst>
        </pc:spChg>
        <pc:grpChg chg="mod">
          <ac:chgData name="Bobae Lee" userId="1d5dd9aa-7bf8-46bb-9dbd-6ad3ddb11a9c" providerId="ADAL" clId="{C7A67956-4179-BB46-967D-CBD5D0172A7C}" dt="2025-02-12T08:36:15.137" v="6" actId="1076"/>
          <ac:grpSpMkLst>
            <pc:docMk/>
            <pc:sldMk cId="0" sldId="277"/>
            <ac:grpSpMk id="9" creationId="{00000000-0000-0000-0000-000000000000}"/>
          </ac:grpSpMkLst>
        </pc:grpChg>
      </pc:sldChg>
      <pc:sldChg chg="addSp delSp modSp mod">
        <pc:chgData name="Bobae Lee" userId="1d5dd9aa-7bf8-46bb-9dbd-6ad3ddb11a9c" providerId="ADAL" clId="{C7A67956-4179-BB46-967D-CBD5D0172A7C}" dt="2025-02-12T08:38:21.763" v="35" actId="1076"/>
        <pc:sldMkLst>
          <pc:docMk/>
          <pc:sldMk cId="0" sldId="285"/>
        </pc:sldMkLst>
        <pc:picChg chg="add mod">
          <ac:chgData name="Bobae Lee" userId="1d5dd9aa-7bf8-46bb-9dbd-6ad3ddb11a9c" providerId="ADAL" clId="{C7A67956-4179-BB46-967D-CBD5D0172A7C}" dt="2025-02-12T08:38:21.763" v="35" actId="1076"/>
          <ac:picMkLst>
            <pc:docMk/>
            <pc:sldMk cId="0" sldId="285"/>
            <ac:picMk id="3" creationId="{FD002854-6D09-D6F1-3FBF-1F3CF893E651}"/>
          </ac:picMkLst>
        </pc:picChg>
      </pc:sldChg>
      <pc:sldChg chg="modSp mod">
        <pc:chgData name="Bobae Lee" userId="1d5dd9aa-7bf8-46bb-9dbd-6ad3ddb11a9c" providerId="ADAL" clId="{C7A67956-4179-BB46-967D-CBD5D0172A7C}" dt="2025-02-12T08:36:37.949" v="10" actId="1076"/>
        <pc:sldMkLst>
          <pc:docMk/>
          <pc:sldMk cId="4121542468" sldId="297"/>
        </pc:sldMkLst>
        <pc:spChg chg="mod">
          <ac:chgData name="Bobae Lee" userId="1d5dd9aa-7bf8-46bb-9dbd-6ad3ddb11a9c" providerId="ADAL" clId="{C7A67956-4179-BB46-967D-CBD5D0172A7C}" dt="2025-02-12T08:36:37.949" v="10" actId="1076"/>
          <ac:spMkLst>
            <pc:docMk/>
            <pc:sldMk cId="4121542468" sldId="297"/>
            <ac:spMk id="10" creationId="{4E5C9EC8-194B-14D6-315B-17A689F4FB03}"/>
          </ac:spMkLst>
        </pc:spChg>
        <pc:spChg chg="mod">
          <ac:chgData name="Bobae Lee" userId="1d5dd9aa-7bf8-46bb-9dbd-6ad3ddb11a9c" providerId="ADAL" clId="{C7A67956-4179-BB46-967D-CBD5D0172A7C}" dt="2025-02-12T08:36:37.949" v="10" actId="1076"/>
          <ac:spMkLst>
            <pc:docMk/>
            <pc:sldMk cId="4121542468" sldId="297"/>
            <ac:spMk id="11" creationId="{2C2E26E7-E22F-649C-9241-27A54B920D10}"/>
          </ac:spMkLst>
        </pc:spChg>
        <pc:picChg chg="mod">
          <ac:chgData name="Bobae Lee" userId="1d5dd9aa-7bf8-46bb-9dbd-6ad3ddb11a9c" providerId="ADAL" clId="{C7A67956-4179-BB46-967D-CBD5D0172A7C}" dt="2025-02-12T08:35:45.086" v="0" actId="1076"/>
          <ac:picMkLst>
            <pc:docMk/>
            <pc:sldMk cId="4121542468" sldId="297"/>
            <ac:picMk id="2" creationId="{9832FA78-0288-10C3-98ED-21C080FD3A3B}"/>
          </ac:picMkLst>
        </pc:picChg>
      </pc:sldChg>
      <pc:sldChg chg="modSp mod">
        <pc:chgData name="Bobae Lee" userId="1d5dd9aa-7bf8-46bb-9dbd-6ad3ddb11a9c" providerId="ADAL" clId="{C7A67956-4179-BB46-967D-CBD5D0172A7C}" dt="2025-02-12T08:37:22.649" v="14" actId="1076"/>
        <pc:sldMkLst>
          <pc:docMk/>
          <pc:sldMk cId="1437151747" sldId="298"/>
        </pc:sldMkLst>
        <pc:spChg chg="mod">
          <ac:chgData name="Bobae Lee" userId="1d5dd9aa-7bf8-46bb-9dbd-6ad3ddb11a9c" providerId="ADAL" clId="{C7A67956-4179-BB46-967D-CBD5D0172A7C}" dt="2025-02-12T08:37:04.799" v="11" actId="1076"/>
          <ac:spMkLst>
            <pc:docMk/>
            <pc:sldMk cId="1437151747" sldId="298"/>
            <ac:spMk id="5" creationId="{EEC72A28-A0BB-58EE-2D4F-7B25AFF039B4}"/>
          </ac:spMkLst>
        </pc:spChg>
        <pc:spChg chg="mod">
          <ac:chgData name="Bobae Lee" userId="1d5dd9aa-7bf8-46bb-9dbd-6ad3ddb11a9c" providerId="ADAL" clId="{C7A67956-4179-BB46-967D-CBD5D0172A7C}" dt="2025-02-12T08:37:22.649" v="14" actId="1076"/>
          <ac:spMkLst>
            <pc:docMk/>
            <pc:sldMk cId="1437151747" sldId="298"/>
            <ac:spMk id="8" creationId="{EDF47EED-F5A5-EE53-7006-ACC287D6F9D2}"/>
          </ac:spMkLst>
        </pc:spChg>
        <pc:spChg chg="mod">
          <ac:chgData name="Bobae Lee" userId="1d5dd9aa-7bf8-46bb-9dbd-6ad3ddb11a9c" providerId="ADAL" clId="{C7A67956-4179-BB46-967D-CBD5D0172A7C}" dt="2025-02-12T08:37:17.489" v="13" actId="1076"/>
          <ac:spMkLst>
            <pc:docMk/>
            <pc:sldMk cId="1437151747" sldId="298"/>
            <ac:spMk id="27" creationId="{887768C5-9E56-5C60-A741-49124F572FDD}"/>
          </ac:spMkLst>
        </pc:spChg>
      </pc:sldChg>
      <pc:sldChg chg="modSp mod">
        <pc:chgData name="Bobae Lee" userId="1d5dd9aa-7bf8-46bb-9dbd-6ad3ddb11a9c" providerId="ADAL" clId="{C7A67956-4179-BB46-967D-CBD5D0172A7C}" dt="2025-02-12T08:37:44.400" v="22" actId="14100"/>
        <pc:sldMkLst>
          <pc:docMk/>
          <pc:sldMk cId="2455349706" sldId="299"/>
        </pc:sldMkLst>
        <pc:spChg chg="mod">
          <ac:chgData name="Bobae Lee" userId="1d5dd9aa-7bf8-46bb-9dbd-6ad3ddb11a9c" providerId="ADAL" clId="{C7A67956-4179-BB46-967D-CBD5D0172A7C}" dt="2025-02-12T08:37:28.200" v="15" actId="1076"/>
          <ac:spMkLst>
            <pc:docMk/>
            <pc:sldMk cId="2455349706" sldId="299"/>
            <ac:spMk id="4" creationId="{77C8B7B4-F905-6CC3-5CE4-C04BA221BC8F}"/>
          </ac:spMkLst>
        </pc:spChg>
        <pc:spChg chg="mod">
          <ac:chgData name="Bobae Lee" userId="1d5dd9aa-7bf8-46bb-9dbd-6ad3ddb11a9c" providerId="ADAL" clId="{C7A67956-4179-BB46-967D-CBD5D0172A7C}" dt="2025-02-12T08:37:30.600" v="17" actId="688"/>
          <ac:spMkLst>
            <pc:docMk/>
            <pc:sldMk cId="2455349706" sldId="299"/>
            <ac:spMk id="7" creationId="{5A54A899-848A-C24C-D48B-8F8FEAA064E2}"/>
          </ac:spMkLst>
        </pc:spChg>
        <pc:grpChg chg="mod">
          <ac:chgData name="Bobae Lee" userId="1d5dd9aa-7bf8-46bb-9dbd-6ad3ddb11a9c" providerId="ADAL" clId="{C7A67956-4179-BB46-967D-CBD5D0172A7C}" dt="2025-02-12T08:37:32.818" v="18" actId="1076"/>
          <ac:grpSpMkLst>
            <pc:docMk/>
            <pc:sldMk cId="2455349706" sldId="299"/>
            <ac:grpSpMk id="5" creationId="{C8F12591-8461-3636-627A-850EAA5ECC2C}"/>
          </ac:grpSpMkLst>
        </pc:grpChg>
        <pc:graphicFrameChg chg="mod modGraphic">
          <ac:chgData name="Bobae Lee" userId="1d5dd9aa-7bf8-46bb-9dbd-6ad3ddb11a9c" providerId="ADAL" clId="{C7A67956-4179-BB46-967D-CBD5D0172A7C}" dt="2025-02-12T08:37:44.400" v="22" actId="14100"/>
          <ac:graphicFrameMkLst>
            <pc:docMk/>
            <pc:sldMk cId="2455349706" sldId="299"/>
            <ac:graphicFrameMk id="3" creationId="{E166B889-5C06-50A5-85A8-CB35EB262886}"/>
          </ac:graphicFrameMkLst>
        </pc:graphicFrameChg>
      </pc:sldChg>
      <pc:sldChg chg="modSp mod">
        <pc:chgData name="Bobae Lee" userId="1d5dd9aa-7bf8-46bb-9dbd-6ad3ddb11a9c" providerId="ADAL" clId="{C7A67956-4179-BB46-967D-CBD5D0172A7C}" dt="2025-02-12T08:38:07.183" v="28" actId="1076"/>
        <pc:sldMkLst>
          <pc:docMk/>
          <pc:sldMk cId="212995146" sldId="301"/>
        </pc:sldMkLst>
        <pc:grpChg chg="mod">
          <ac:chgData name="Bobae Lee" userId="1d5dd9aa-7bf8-46bb-9dbd-6ad3ddb11a9c" providerId="ADAL" clId="{C7A67956-4179-BB46-967D-CBD5D0172A7C}" dt="2025-02-12T08:37:52.512" v="23" actId="1076"/>
          <ac:grpSpMkLst>
            <pc:docMk/>
            <pc:sldMk cId="212995146" sldId="301"/>
            <ac:grpSpMk id="4" creationId="{CC351CB7-353D-0B9A-4152-6BD32FE3B07C}"/>
          </ac:grpSpMkLst>
        </pc:grpChg>
        <pc:graphicFrameChg chg="mod modGraphic">
          <ac:chgData name="Bobae Lee" userId="1d5dd9aa-7bf8-46bb-9dbd-6ad3ddb11a9c" providerId="ADAL" clId="{C7A67956-4179-BB46-967D-CBD5D0172A7C}" dt="2025-02-12T08:38:07.183" v="28" actId="1076"/>
          <ac:graphicFrameMkLst>
            <pc:docMk/>
            <pc:sldMk cId="212995146" sldId="301"/>
            <ac:graphicFrameMk id="2" creationId="{F614BA40-7EBE-ABC8-B416-C9F420AE35D6}"/>
          </ac:graphicFrameMkLst>
        </pc:graphicFrameChg>
      </pc:sldChg>
      <pc:sldChg chg="modSp mod">
        <pc:chgData name="Bobae Lee" userId="1d5dd9aa-7bf8-46bb-9dbd-6ad3ddb11a9c" providerId="ADAL" clId="{C7A67956-4179-BB46-967D-CBD5D0172A7C}" dt="2025-02-12T08:38:10.798" v="29" actId="1076"/>
        <pc:sldMkLst>
          <pc:docMk/>
          <pc:sldMk cId="2999485146" sldId="302"/>
        </pc:sldMkLst>
        <pc:spChg chg="mod">
          <ac:chgData name="Bobae Lee" userId="1d5dd9aa-7bf8-46bb-9dbd-6ad3ddb11a9c" providerId="ADAL" clId="{C7A67956-4179-BB46-967D-CBD5D0172A7C}" dt="2025-02-12T08:38:10.798" v="29" actId="1076"/>
          <ac:spMkLst>
            <pc:docMk/>
            <pc:sldMk cId="2999485146" sldId="302"/>
            <ac:spMk id="3" creationId="{8C2BEA19-2095-FE3B-ED17-C8A87F7596F2}"/>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490316551340166"/>
          <c:y val="0"/>
          <c:w val="0.40367254874390707"/>
          <c:h val="1"/>
        </c:manualLayout>
      </c:layout>
      <c:doughnutChart>
        <c:varyColors val="1"/>
        <c:ser>
          <c:idx val="0"/>
          <c:order val="0"/>
          <c:spPr>
            <a:solidFill>
              <a:srgbClr val="FF0000"/>
            </a:solidFill>
          </c:spPr>
          <c:dPt>
            <c:idx val="0"/>
            <c:bubble3D val="0"/>
            <c:spPr>
              <a:solidFill>
                <a:srgbClr val="00B05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C2B-4EB4-8B8A-607D24F14ED4}"/>
              </c:ext>
            </c:extLst>
          </c:dPt>
          <c:dPt>
            <c:idx val="1"/>
            <c:bubble3D val="0"/>
            <c:spPr>
              <a:solidFill>
                <a:srgbClr val="FF000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C2B-4EB4-8B8A-607D24F14ED4}"/>
              </c:ext>
            </c:extLst>
          </c:dPt>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Sheet1!$G$4:$G$5</c:f>
              <c:strCache>
                <c:ptCount val="2"/>
                <c:pt idx="0">
                  <c:v>Submitted</c:v>
                </c:pt>
                <c:pt idx="1">
                  <c:v>Not Submitted</c:v>
                </c:pt>
              </c:strCache>
            </c:strRef>
          </c:cat>
          <c:val>
            <c:numRef>
              <c:f>Sheet1!$H$4:$H$5</c:f>
              <c:numCache>
                <c:formatCode>General</c:formatCode>
                <c:ptCount val="2"/>
                <c:pt idx="0">
                  <c:v>10</c:v>
                </c:pt>
                <c:pt idx="1">
                  <c:v>22</c:v>
                </c:pt>
              </c:numCache>
            </c:numRef>
          </c:val>
          <c:extLst>
            <c:ext xmlns:c16="http://schemas.microsoft.com/office/drawing/2014/chart" uri="{C3380CC4-5D6E-409C-BE32-E72D297353CC}">
              <c16:uniqueId val="{00000004-8C2B-4EB4-8B8A-607D24F14ED4}"/>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layout>
        <c:manualLayout>
          <c:xMode val="edge"/>
          <c:yMode val="edge"/>
          <c:x val="0"/>
          <c:y val="2.4665973516124814E-2"/>
          <c:w val="0.45254354569315197"/>
          <c:h val="0.35492134726712665"/>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2D3DD8-2EC0-4780-AEBB-BD18148D0BAC}" type="datetimeFigureOut">
              <a:rPr lang="en-GB" smtClean="0"/>
              <a:t>20/02/2025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A7C756-AE2F-4A74-8AC3-37177F735761}" type="slidenum">
              <a:rPr lang="en-GB" smtClean="0"/>
              <a:t>‹#›</a:t>
            </a:fld>
            <a:endParaRPr lang="en-GB"/>
          </a:p>
        </p:txBody>
      </p:sp>
    </p:spTree>
    <p:extLst>
      <p:ext uri="{BB962C8B-B14F-4D97-AF65-F5344CB8AC3E}">
        <p14:creationId xmlns:p14="http://schemas.microsoft.com/office/powerpoint/2010/main" val="2585999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kumimoji="1" lang="zh-CN" altLang="en-US"/>
          </a:p>
        </p:txBody>
      </p:sp>
      <p:sp>
        <p:nvSpPr>
          <p:cNvPr id="4" name="灯片编号占位符 3"/>
          <p:cNvSpPr>
            <a:spLocks noGrp="1"/>
          </p:cNvSpPr>
          <p:nvPr>
            <p:ph type="sldNum" sz="quarter" idx="5"/>
          </p:nvPr>
        </p:nvSpPr>
        <p:spPr/>
        <p:txBody>
          <a:bodyPr/>
          <a:lstStyle/>
          <a:p>
            <a:fld id="{E55112A9-C953-C143-81E4-0338A3BE22B7}" type="slidenum">
              <a:rPr kumimoji="1" lang="zh-CN" altLang="en-US" smtClean="0"/>
              <a:t>4</a:t>
            </a:fld>
            <a:endParaRPr kumimoji="1" lang="zh-CN" altLang="en-US"/>
          </a:p>
        </p:txBody>
      </p:sp>
    </p:spTree>
    <p:extLst>
      <p:ext uri="{BB962C8B-B14F-4D97-AF65-F5344CB8AC3E}">
        <p14:creationId xmlns:p14="http://schemas.microsoft.com/office/powerpoint/2010/main" val="21852230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10146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862618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397187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844458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680838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651650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261924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404497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461687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027483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98940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832416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703023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553567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453461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759906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048156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671975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534119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767446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845015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62565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974494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2509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745032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488249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44533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98347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1168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44940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61318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43379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93277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image" Target="../media/image6.png"/><Relationship Id="rId2" Type="http://schemas.openxmlformats.org/officeDocument/2006/relationships/slideLayout" Target="../slideLayouts/slideLayout13.xml"/><Relationship Id="rId16"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4.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4.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Freeform 2">
            <a:extLst>
              <a:ext uri="{FF2B5EF4-FFF2-40B4-BE49-F238E27FC236}">
                <a16:creationId xmlns:a16="http://schemas.microsoft.com/office/drawing/2014/main" id="{E4058153-1352-FEBB-516F-EBAA3132529D}"/>
              </a:ext>
            </a:extLst>
          </p:cNvPr>
          <p:cNvSpPr/>
          <p:nvPr userDrawn="1"/>
        </p:nvSpPr>
        <p:spPr>
          <a:xfrm>
            <a:off x="0" y="0"/>
            <a:ext cx="18288000" cy="10287000"/>
          </a:xfrm>
          <a:custGeom>
            <a:avLst/>
            <a:gdLst/>
            <a:ahLst/>
            <a:cxnLst/>
            <a:rect l="l" t="t" r="r" b="b"/>
            <a:pathLst>
              <a:path w="18233973" h="10287000">
                <a:moveTo>
                  <a:pt x="0" y="0"/>
                </a:moveTo>
                <a:lnTo>
                  <a:pt x="18233973" y="0"/>
                </a:lnTo>
                <a:lnTo>
                  <a:pt x="18233973" y="10287000"/>
                </a:lnTo>
                <a:lnTo>
                  <a:pt x="0" y="10287000"/>
                </a:lnTo>
                <a:lnTo>
                  <a:pt x="0" y="0"/>
                </a:lnTo>
                <a:close/>
              </a:path>
            </a:pathLst>
          </a:custGeom>
          <a:blipFill>
            <a:blip r:embed="rId13" cstate="screen">
              <a:extLst>
                <a:ext uri="{28A0092B-C50C-407E-A947-70E740481C1C}">
                  <a14:useLocalDpi xmlns:a14="http://schemas.microsoft.com/office/drawing/2010/main"/>
                </a:ext>
              </a:extLst>
            </a:blip>
            <a:stretch>
              <a:fillRect/>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grpSp>
        <p:nvGrpSpPr>
          <p:cNvPr id="10" name="Group 3">
            <a:extLst>
              <a:ext uri="{FF2B5EF4-FFF2-40B4-BE49-F238E27FC236}">
                <a16:creationId xmlns:a16="http://schemas.microsoft.com/office/drawing/2014/main" id="{B6B86670-9937-9F8E-1303-FD93A7DE7EF9}"/>
              </a:ext>
            </a:extLst>
          </p:cNvPr>
          <p:cNvGrpSpPr/>
          <p:nvPr userDrawn="1"/>
        </p:nvGrpSpPr>
        <p:grpSpPr>
          <a:xfrm>
            <a:off x="1771079" y="1068551"/>
            <a:ext cx="15050641" cy="8428119"/>
            <a:chOff x="0" y="-9525"/>
            <a:chExt cx="5393810" cy="3020448"/>
          </a:xfrm>
        </p:grpSpPr>
        <p:sp>
          <p:nvSpPr>
            <p:cNvPr id="11" name="Freeform 4">
              <a:extLst>
                <a:ext uri="{FF2B5EF4-FFF2-40B4-BE49-F238E27FC236}">
                  <a16:creationId xmlns:a16="http://schemas.microsoft.com/office/drawing/2014/main" id="{6F036F6F-A26B-19EB-B391-948C86FB274A}"/>
                </a:ext>
              </a:extLst>
            </p:cNvPr>
            <p:cNvSpPr/>
            <p:nvPr userDrawn="1"/>
          </p:nvSpPr>
          <p:spPr>
            <a:xfrm>
              <a:off x="0" y="0"/>
              <a:ext cx="5393810" cy="3010923"/>
            </a:xfrm>
            <a:custGeom>
              <a:avLst/>
              <a:gdLst/>
              <a:ahLst/>
              <a:cxnLst/>
              <a:rect l="l" t="t" r="r" b="b"/>
              <a:pathLst>
                <a:path w="5393810" h="3010923">
                  <a:moveTo>
                    <a:pt x="0" y="0"/>
                  </a:moveTo>
                  <a:lnTo>
                    <a:pt x="5393810" y="0"/>
                  </a:lnTo>
                  <a:lnTo>
                    <a:pt x="5393810" y="3010923"/>
                  </a:lnTo>
                  <a:lnTo>
                    <a:pt x="0" y="3010923"/>
                  </a:lnTo>
                  <a:close/>
                </a:path>
              </a:pathLst>
            </a:custGeom>
            <a:solidFill>
              <a:srgbClr val="FFFFFF"/>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 name="TextBox 5">
              <a:extLst>
                <a:ext uri="{FF2B5EF4-FFF2-40B4-BE49-F238E27FC236}">
                  <a16:creationId xmlns:a16="http://schemas.microsoft.com/office/drawing/2014/main" id="{679711AB-2346-5537-6D50-8E8894E196B9}"/>
                </a:ext>
              </a:extLst>
            </p:cNvPr>
            <p:cNvSpPr txBox="1"/>
            <p:nvPr userDrawn="1"/>
          </p:nvSpPr>
          <p:spPr>
            <a:xfrm>
              <a:off x="0" y="-9525"/>
              <a:ext cx="5393810" cy="3020448"/>
            </a:xfrm>
            <a:prstGeom prst="rect">
              <a:avLst/>
            </a:prstGeom>
          </p:spPr>
          <p:txBody>
            <a:bodyPr lIns="50800" tIns="50800" rIns="50800" bIns="508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994"/>
                </a:lnSpc>
              </a:pPr>
              <a:endParaRPr/>
            </a:p>
          </p:txBody>
        </p:sp>
      </p:grpSp>
    </p:spTree>
    <p:extLst>
      <p:ext uri="{BB962C8B-B14F-4D97-AF65-F5344CB8AC3E}">
        <p14:creationId xmlns:p14="http://schemas.microsoft.com/office/powerpoint/2010/main" val="1745445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Freeform 3">
            <a:extLst>
              <a:ext uri="{FF2B5EF4-FFF2-40B4-BE49-F238E27FC236}">
                <a16:creationId xmlns:a16="http://schemas.microsoft.com/office/drawing/2014/main" id="{6C6E040E-91A2-297B-BEA0-D82598FB621A}"/>
              </a:ext>
            </a:extLst>
          </p:cNvPr>
          <p:cNvSpPr/>
          <p:nvPr userDrawn="1"/>
        </p:nvSpPr>
        <p:spPr>
          <a:xfrm>
            <a:off x="-27039" y="9258300"/>
            <a:ext cx="18233973" cy="1028700"/>
          </a:xfrm>
          <a:custGeom>
            <a:avLst/>
            <a:gdLst/>
            <a:ahLst/>
            <a:cxnLst/>
            <a:rect l="l" t="t" r="r" b="b"/>
            <a:pathLst>
              <a:path w="18233973" h="10328462">
                <a:moveTo>
                  <a:pt x="0" y="0"/>
                </a:moveTo>
                <a:lnTo>
                  <a:pt x="18233973" y="0"/>
                </a:lnTo>
                <a:lnTo>
                  <a:pt x="18233973" y="10328462"/>
                </a:lnTo>
                <a:lnTo>
                  <a:pt x="0" y="10328462"/>
                </a:lnTo>
                <a:lnTo>
                  <a:pt x="0" y="0"/>
                </a:lnTo>
                <a:close/>
              </a:path>
            </a:pathLst>
          </a:custGeom>
          <a:blipFill>
            <a:blip r:embed="rId13" cstate="screen">
              <a:extLst>
                <a:ext uri="{28A0092B-C50C-407E-A947-70E740481C1C}">
                  <a14:useLocalDpi xmlns:a14="http://schemas.microsoft.com/office/drawing/2010/main"/>
                </a:ext>
              </a:extLst>
            </a:blip>
            <a:stretch>
              <a:fillRect/>
            </a:stretch>
          </a:blipFill>
        </p:spPr>
        <p:txBody>
          <a:bodyPr/>
          <a:lstStyle/>
          <a:p>
            <a:endParaRPr lang="zh-CN" altLang="en-US"/>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
        <p:nvSpPr>
          <p:cNvPr id="7" name="Freeform 2">
            <a:extLst>
              <a:ext uri="{FF2B5EF4-FFF2-40B4-BE49-F238E27FC236}">
                <a16:creationId xmlns:a16="http://schemas.microsoft.com/office/drawing/2014/main" id="{9B6ECD9A-3086-80EE-9A23-3CD04A164769}"/>
              </a:ext>
            </a:extLst>
          </p:cNvPr>
          <p:cNvSpPr/>
          <p:nvPr userDrawn="1"/>
        </p:nvSpPr>
        <p:spPr>
          <a:xfrm>
            <a:off x="0" y="0"/>
            <a:ext cx="18590098" cy="981075"/>
          </a:xfrm>
          <a:custGeom>
            <a:avLst/>
            <a:gdLst/>
            <a:ahLst/>
            <a:cxnLst/>
            <a:rect l="l" t="t" r="r" b="b"/>
            <a:pathLst>
              <a:path w="18590098" h="8367957">
                <a:moveTo>
                  <a:pt x="0" y="0"/>
                </a:moveTo>
                <a:lnTo>
                  <a:pt x="18590098" y="0"/>
                </a:lnTo>
                <a:lnTo>
                  <a:pt x="18590098" y="8367957"/>
                </a:lnTo>
                <a:lnTo>
                  <a:pt x="0" y="8367957"/>
                </a:lnTo>
                <a:lnTo>
                  <a:pt x="0" y="0"/>
                </a:lnTo>
                <a:close/>
              </a:path>
            </a:pathLst>
          </a:custGeom>
          <a:blipFill>
            <a:blip r:embed="rId14" cstate="screen">
              <a:alphaModFix amt="15000"/>
              <a:extLst>
                <a:ext uri="{28A0092B-C50C-407E-A947-70E740481C1C}">
                  <a14:useLocalDpi xmlns:a14="http://schemas.microsoft.com/office/drawing/2010/main"/>
                </a:ext>
              </a:extLst>
            </a:blip>
            <a:stretch>
              <a:fillRect/>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 name="Freeform 4">
            <a:extLst>
              <a:ext uri="{FF2B5EF4-FFF2-40B4-BE49-F238E27FC236}">
                <a16:creationId xmlns:a16="http://schemas.microsoft.com/office/drawing/2014/main" id="{A94183BF-C2D9-674F-60FF-74DCDC51F78C}"/>
              </a:ext>
            </a:extLst>
          </p:cNvPr>
          <p:cNvSpPr/>
          <p:nvPr userDrawn="1"/>
        </p:nvSpPr>
        <p:spPr>
          <a:xfrm>
            <a:off x="3830827" y="9258300"/>
            <a:ext cx="14457173" cy="1028700"/>
          </a:xfrm>
          <a:custGeom>
            <a:avLst/>
            <a:gdLst/>
            <a:ahLst/>
            <a:cxnLst/>
            <a:rect l="l" t="t" r="r" b="b"/>
            <a:pathLst>
              <a:path w="14457173" h="1028700">
                <a:moveTo>
                  <a:pt x="0" y="0"/>
                </a:moveTo>
                <a:lnTo>
                  <a:pt x="14457173" y="0"/>
                </a:lnTo>
                <a:lnTo>
                  <a:pt x="14457173" y="1028700"/>
                </a:lnTo>
                <a:lnTo>
                  <a:pt x="0" y="1028700"/>
                </a:lnTo>
                <a:lnTo>
                  <a:pt x="0" y="0"/>
                </a:lnTo>
                <a:close/>
              </a:path>
            </a:pathLst>
          </a:custGeom>
          <a:blipFill>
            <a:blip r:embed="rId15" cstate="screen">
              <a:extLst>
                <a:ext uri="{28A0092B-C50C-407E-A947-70E740481C1C}">
                  <a14:useLocalDpi xmlns:a14="http://schemas.microsoft.com/office/drawing/2010/main"/>
                </a:ext>
              </a:extLst>
            </a:blip>
            <a:stretch>
              <a:fillRect/>
            </a:stretch>
          </a:blipFill>
        </p:spPr>
        <p:txBody>
          <a:bodyPr/>
          <a:lstStyle/>
          <a:p>
            <a:endParaRPr lang="zh-CN" altLang="en-US"/>
          </a:p>
        </p:txBody>
      </p:sp>
      <p:grpSp>
        <p:nvGrpSpPr>
          <p:cNvPr id="14" name="Group 7">
            <a:extLst>
              <a:ext uri="{FF2B5EF4-FFF2-40B4-BE49-F238E27FC236}">
                <a16:creationId xmlns:a16="http://schemas.microsoft.com/office/drawing/2014/main" id="{C66322DA-5B53-621F-57B6-7158E68D572B}"/>
              </a:ext>
            </a:extLst>
          </p:cNvPr>
          <p:cNvGrpSpPr/>
          <p:nvPr userDrawn="1"/>
        </p:nvGrpSpPr>
        <p:grpSpPr>
          <a:xfrm>
            <a:off x="15621000" y="7810500"/>
            <a:ext cx="2462329" cy="1285968"/>
            <a:chOff x="0" y="0"/>
            <a:chExt cx="3283104" cy="1714623"/>
          </a:xfrm>
        </p:grpSpPr>
        <p:sp>
          <p:nvSpPr>
            <p:cNvPr id="15" name="Freeform 8">
              <a:extLst>
                <a:ext uri="{FF2B5EF4-FFF2-40B4-BE49-F238E27FC236}">
                  <a16:creationId xmlns:a16="http://schemas.microsoft.com/office/drawing/2014/main" id="{06C2510F-E2C4-2E11-2905-6A3847F6D021}"/>
                </a:ext>
              </a:extLst>
            </p:cNvPr>
            <p:cNvSpPr/>
            <p:nvPr userDrawn="1"/>
          </p:nvSpPr>
          <p:spPr>
            <a:xfrm>
              <a:off x="0" y="112573"/>
              <a:ext cx="1555557" cy="1524981"/>
            </a:xfrm>
            <a:custGeom>
              <a:avLst/>
              <a:gdLst/>
              <a:ahLst/>
              <a:cxnLst/>
              <a:rect l="l" t="t" r="r" b="b"/>
              <a:pathLst>
                <a:path w="1555557" h="1524981">
                  <a:moveTo>
                    <a:pt x="0" y="0"/>
                  </a:moveTo>
                  <a:lnTo>
                    <a:pt x="1555557" y="0"/>
                  </a:lnTo>
                  <a:lnTo>
                    <a:pt x="1555557" y="1524981"/>
                  </a:lnTo>
                  <a:lnTo>
                    <a:pt x="0" y="1524981"/>
                  </a:lnTo>
                  <a:lnTo>
                    <a:pt x="0" y="0"/>
                  </a:lnTo>
                  <a:close/>
                </a:path>
              </a:pathLst>
            </a:custGeom>
            <a:blipFill>
              <a:blip r:embed="rId16" cstate="screen">
                <a:extLst>
                  <a:ext uri="{28A0092B-C50C-407E-A947-70E740481C1C}">
                    <a14:useLocalDpi xmlns:a14="http://schemas.microsoft.com/office/drawing/2010/main"/>
                  </a:ext>
                </a:extLst>
              </a:blip>
              <a:stretch>
                <a:fillRect/>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6" name="Freeform 9">
              <a:extLst>
                <a:ext uri="{FF2B5EF4-FFF2-40B4-BE49-F238E27FC236}">
                  <a16:creationId xmlns:a16="http://schemas.microsoft.com/office/drawing/2014/main" id="{1654F737-C6AF-7CDC-4D06-5A522D6BD965}"/>
                </a:ext>
              </a:extLst>
            </p:cNvPr>
            <p:cNvSpPr/>
            <p:nvPr userDrawn="1"/>
          </p:nvSpPr>
          <p:spPr>
            <a:xfrm>
              <a:off x="2031468" y="0"/>
              <a:ext cx="1251636" cy="1714623"/>
            </a:xfrm>
            <a:custGeom>
              <a:avLst/>
              <a:gdLst/>
              <a:ahLst/>
              <a:cxnLst/>
              <a:rect l="l" t="t" r="r" b="b"/>
              <a:pathLst>
                <a:path w="1251636" h="1714623">
                  <a:moveTo>
                    <a:pt x="0" y="0"/>
                  </a:moveTo>
                  <a:lnTo>
                    <a:pt x="1251636" y="0"/>
                  </a:lnTo>
                  <a:lnTo>
                    <a:pt x="1251636" y="1714623"/>
                  </a:lnTo>
                  <a:lnTo>
                    <a:pt x="0" y="1714623"/>
                  </a:lnTo>
                  <a:lnTo>
                    <a:pt x="0" y="0"/>
                  </a:lnTo>
                  <a:close/>
                </a:path>
              </a:pathLst>
            </a:custGeom>
            <a:blipFill>
              <a:blip r:embed="rId17" cstate="screen">
                <a:extLst>
                  <a:ext uri="{28A0092B-C50C-407E-A947-70E740481C1C}">
                    <a14:useLocalDpi xmlns:a14="http://schemas.microsoft.com/office/drawing/2010/main"/>
                  </a:ext>
                </a:extLst>
              </a:blip>
              <a:stretch>
                <a:fillRect/>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Tree>
    <p:extLst>
      <p:ext uri="{BB962C8B-B14F-4D97-AF65-F5344CB8AC3E}">
        <p14:creationId xmlns:p14="http://schemas.microsoft.com/office/powerpoint/2010/main" val="317674527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Freeform 3">
            <a:extLst>
              <a:ext uri="{FF2B5EF4-FFF2-40B4-BE49-F238E27FC236}">
                <a16:creationId xmlns:a16="http://schemas.microsoft.com/office/drawing/2014/main" id="{6C6E040E-91A2-297B-BEA0-D82598FB621A}"/>
              </a:ext>
            </a:extLst>
          </p:cNvPr>
          <p:cNvSpPr/>
          <p:nvPr userDrawn="1"/>
        </p:nvSpPr>
        <p:spPr>
          <a:xfrm>
            <a:off x="-27039" y="9258300"/>
            <a:ext cx="18233973" cy="1028700"/>
          </a:xfrm>
          <a:custGeom>
            <a:avLst/>
            <a:gdLst/>
            <a:ahLst/>
            <a:cxnLst/>
            <a:rect l="l" t="t" r="r" b="b"/>
            <a:pathLst>
              <a:path w="18233973" h="10328462">
                <a:moveTo>
                  <a:pt x="0" y="0"/>
                </a:moveTo>
                <a:lnTo>
                  <a:pt x="18233973" y="0"/>
                </a:lnTo>
                <a:lnTo>
                  <a:pt x="18233973" y="10328462"/>
                </a:lnTo>
                <a:lnTo>
                  <a:pt x="0" y="10328462"/>
                </a:lnTo>
                <a:lnTo>
                  <a:pt x="0" y="0"/>
                </a:lnTo>
                <a:close/>
              </a:path>
            </a:pathLst>
          </a:custGeom>
          <a:blipFill>
            <a:blip r:embed="rId13" cstate="screen">
              <a:extLst>
                <a:ext uri="{28A0092B-C50C-407E-A947-70E740481C1C}">
                  <a14:useLocalDpi xmlns:a14="http://schemas.microsoft.com/office/drawing/2010/main"/>
                </a:ext>
              </a:extLst>
            </a:blip>
            <a:stretch>
              <a:fillRect/>
            </a:stretch>
          </a:blipFill>
        </p:spPr>
        <p:txBody>
          <a:bodyPr/>
          <a:lstStyle/>
          <a:p>
            <a:endParaRPr lang="zh-CN" altLang="en-US"/>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
        <p:nvSpPr>
          <p:cNvPr id="7" name="Freeform 2">
            <a:extLst>
              <a:ext uri="{FF2B5EF4-FFF2-40B4-BE49-F238E27FC236}">
                <a16:creationId xmlns:a16="http://schemas.microsoft.com/office/drawing/2014/main" id="{9B6ECD9A-3086-80EE-9A23-3CD04A164769}"/>
              </a:ext>
            </a:extLst>
          </p:cNvPr>
          <p:cNvSpPr/>
          <p:nvPr userDrawn="1"/>
        </p:nvSpPr>
        <p:spPr>
          <a:xfrm>
            <a:off x="0" y="0"/>
            <a:ext cx="18590098" cy="981075"/>
          </a:xfrm>
          <a:custGeom>
            <a:avLst/>
            <a:gdLst/>
            <a:ahLst/>
            <a:cxnLst/>
            <a:rect l="l" t="t" r="r" b="b"/>
            <a:pathLst>
              <a:path w="18590098" h="8367957">
                <a:moveTo>
                  <a:pt x="0" y="0"/>
                </a:moveTo>
                <a:lnTo>
                  <a:pt x="18590098" y="0"/>
                </a:lnTo>
                <a:lnTo>
                  <a:pt x="18590098" y="8367957"/>
                </a:lnTo>
                <a:lnTo>
                  <a:pt x="0" y="8367957"/>
                </a:lnTo>
                <a:lnTo>
                  <a:pt x="0" y="0"/>
                </a:lnTo>
                <a:close/>
              </a:path>
            </a:pathLst>
          </a:custGeom>
          <a:blipFill>
            <a:blip r:embed="rId14" cstate="screen">
              <a:alphaModFix amt="15000"/>
              <a:extLst>
                <a:ext uri="{28A0092B-C50C-407E-A947-70E740481C1C}">
                  <a14:useLocalDpi xmlns:a14="http://schemas.microsoft.com/office/drawing/2010/main"/>
                </a:ext>
              </a:extLst>
            </a:blip>
            <a:stretch>
              <a:fillRect/>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 name="Freeform 4">
            <a:extLst>
              <a:ext uri="{FF2B5EF4-FFF2-40B4-BE49-F238E27FC236}">
                <a16:creationId xmlns:a16="http://schemas.microsoft.com/office/drawing/2014/main" id="{A94183BF-C2D9-674F-60FF-74DCDC51F78C}"/>
              </a:ext>
            </a:extLst>
          </p:cNvPr>
          <p:cNvSpPr/>
          <p:nvPr userDrawn="1"/>
        </p:nvSpPr>
        <p:spPr>
          <a:xfrm>
            <a:off x="3830827" y="9258300"/>
            <a:ext cx="14457173" cy="1028700"/>
          </a:xfrm>
          <a:custGeom>
            <a:avLst/>
            <a:gdLst/>
            <a:ahLst/>
            <a:cxnLst/>
            <a:rect l="l" t="t" r="r" b="b"/>
            <a:pathLst>
              <a:path w="14457173" h="1028700">
                <a:moveTo>
                  <a:pt x="0" y="0"/>
                </a:moveTo>
                <a:lnTo>
                  <a:pt x="14457173" y="0"/>
                </a:lnTo>
                <a:lnTo>
                  <a:pt x="14457173" y="1028700"/>
                </a:lnTo>
                <a:lnTo>
                  <a:pt x="0" y="1028700"/>
                </a:lnTo>
                <a:lnTo>
                  <a:pt x="0" y="0"/>
                </a:lnTo>
                <a:close/>
              </a:path>
            </a:pathLst>
          </a:custGeom>
          <a:blipFill>
            <a:blip r:embed="rId15" cstate="screen">
              <a:extLst>
                <a:ext uri="{28A0092B-C50C-407E-A947-70E740481C1C}">
                  <a14:useLocalDpi xmlns:a14="http://schemas.microsoft.com/office/drawing/2010/main"/>
                </a:ext>
              </a:extLst>
            </a:blip>
            <a:stretch>
              <a:fillRect/>
            </a:stretch>
          </a:blipFill>
        </p:spPr>
        <p:txBody>
          <a:bodyPr/>
          <a:lstStyle/>
          <a:p>
            <a:endParaRPr lang="zh-CN" altLang="en-US"/>
          </a:p>
        </p:txBody>
      </p:sp>
    </p:spTree>
    <p:extLst>
      <p:ext uri="{BB962C8B-B14F-4D97-AF65-F5344CB8AC3E}">
        <p14:creationId xmlns:p14="http://schemas.microsoft.com/office/powerpoint/2010/main" val="206416709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7.pn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3.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0.jpe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0.jpeg"/><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9"/>
          <p:cNvSpPr txBox="1"/>
          <p:nvPr/>
        </p:nvSpPr>
        <p:spPr>
          <a:xfrm>
            <a:off x="2261844" y="1469934"/>
            <a:ext cx="6855142" cy="646537"/>
          </a:xfrm>
          <a:prstGeom prst="rect">
            <a:avLst/>
          </a:prstGeom>
        </p:spPr>
        <p:txBody>
          <a:bodyPr lIns="0" tIns="0" rIns="0" bIns="0" rtlCol="0" anchor="t">
            <a:spAutoFit/>
          </a:bodyPr>
          <a:lstStyle/>
          <a:p>
            <a:pPr algn="l">
              <a:lnSpc>
                <a:spcPts val="5314"/>
              </a:lnSpc>
              <a:spcBef>
                <a:spcPct val="0"/>
              </a:spcBef>
            </a:pPr>
            <a:r>
              <a:rPr lang="en-US" sz="3795" b="1">
                <a:solidFill>
                  <a:srgbClr val="000000"/>
                </a:solidFill>
                <a:latin typeface="Quicksand Bold"/>
                <a:ea typeface="Quicksand Bold"/>
                <a:cs typeface="Quicksand Bold"/>
                <a:sym typeface="Quicksand Bold"/>
              </a:rPr>
              <a:t>Deep Dive</a:t>
            </a:r>
          </a:p>
        </p:txBody>
      </p:sp>
      <p:sp>
        <p:nvSpPr>
          <p:cNvPr id="10" name="TextBox 10"/>
          <p:cNvSpPr txBox="1"/>
          <p:nvPr/>
        </p:nvSpPr>
        <p:spPr>
          <a:xfrm>
            <a:off x="2487586" y="6679512"/>
            <a:ext cx="6629400" cy="2244845"/>
          </a:xfrm>
          <a:prstGeom prst="rect">
            <a:avLst/>
          </a:prstGeom>
        </p:spPr>
        <p:txBody>
          <a:bodyPr wrap="square" lIns="0" tIns="0" rIns="0" bIns="0" rtlCol="0" anchor="t">
            <a:spAutoFit/>
          </a:bodyPr>
          <a:lstStyle/>
          <a:p>
            <a:pPr algn="ctr">
              <a:lnSpc>
                <a:spcPts val="5176"/>
              </a:lnSpc>
            </a:pPr>
            <a:r>
              <a:rPr lang="en-US" sz="3050" b="1" dirty="0">
                <a:solidFill>
                  <a:srgbClr val="02B4E5"/>
                </a:solidFill>
                <a:latin typeface="Quicksand Bold" panose="020B0604020202020204" charset="0"/>
                <a:ea typeface="Helvetica Neue" panose="02000503000000020004" pitchFamily="2" charset="0"/>
                <a:cs typeface="Helvetica Neue" panose="02000503000000020004" pitchFamily="2" charset="0"/>
                <a:sym typeface="Quicksand Bold"/>
              </a:rPr>
              <a:t>Nagwa</a:t>
            </a:r>
            <a:r>
              <a:rPr lang="en-US" sz="3050" b="1" dirty="0">
                <a:solidFill>
                  <a:srgbClr val="02B4E5"/>
                </a:solidFill>
                <a:latin typeface="Quicksand Bold" panose="020B0604020202020204" charset="0"/>
                <a:ea typeface="Quicksand Bold"/>
                <a:cs typeface="Quicksand Bold"/>
                <a:sym typeface="Quicksand Bold"/>
              </a:rPr>
              <a:t> Lachine </a:t>
            </a:r>
            <a:endParaRPr lang="en-US" sz="3099" b="1" dirty="0">
              <a:solidFill>
                <a:srgbClr val="02B4E5"/>
              </a:solidFill>
              <a:latin typeface="Quicksand Bold" panose="020B0604020202020204" charset="0"/>
              <a:ea typeface="Quicksand Bold"/>
              <a:cs typeface="Quicksand Bold"/>
              <a:sym typeface="Quicksand Bold"/>
            </a:endParaRPr>
          </a:p>
          <a:p>
            <a:pPr algn="ctr">
              <a:lnSpc>
                <a:spcPts val="4342"/>
              </a:lnSpc>
            </a:pPr>
            <a:r>
              <a:rPr lang="en-US" sz="2000" dirty="0" err="1">
                <a:effectLst/>
                <a:latin typeface="Quicksand Bold" panose="020B0604020202020204" charset="0"/>
                <a:ea typeface="Calibri" panose="020F0502020204030204" pitchFamily="34" charset="0"/>
                <a:cs typeface="Aptos" panose="020B0004020202020204" pitchFamily="34" charset="0"/>
              </a:rPr>
              <a:t>Programme</a:t>
            </a:r>
            <a:r>
              <a:rPr lang="en-US" sz="2000" dirty="0">
                <a:effectLst/>
                <a:latin typeface="Quicksand Bold" panose="020B0604020202020204" charset="0"/>
                <a:ea typeface="Calibri" panose="020F0502020204030204" pitchFamily="34" charset="0"/>
                <a:cs typeface="Aptos" panose="020B0004020202020204" pitchFamily="34" charset="0"/>
              </a:rPr>
              <a:t> Officer, SDG Localization &amp; New Urban Agenda Advancement </a:t>
            </a:r>
            <a:r>
              <a:rPr lang="en-US" sz="2000" dirty="0" err="1">
                <a:effectLst/>
                <a:latin typeface="Quicksand Bold" panose="020B0604020202020204" charset="0"/>
                <a:ea typeface="Calibri" panose="020F0502020204030204" pitchFamily="34" charset="0"/>
                <a:cs typeface="Aptos" panose="020B0004020202020204" pitchFamily="34" charset="0"/>
              </a:rPr>
              <a:t>Programme</a:t>
            </a:r>
            <a:r>
              <a:rPr lang="en-US" sz="2000" dirty="0">
                <a:effectLst/>
                <a:latin typeface="Quicksand Bold" panose="020B0604020202020204" charset="0"/>
                <a:ea typeface="Calibri" panose="020F0502020204030204" pitchFamily="34" charset="0"/>
                <a:cs typeface="Aptos" panose="020B0004020202020204" pitchFamily="34" charset="0"/>
              </a:rPr>
              <a:t>, UN-Habitat Regional Office for Arab States</a:t>
            </a:r>
            <a:endParaRPr lang="en-US" sz="2000" b="1" dirty="0">
              <a:solidFill>
                <a:srgbClr val="000000"/>
              </a:solidFill>
              <a:latin typeface="Quicksand Bold" panose="020B0604020202020204" charset="0"/>
              <a:ea typeface="Quicksand Bold"/>
              <a:cs typeface="Quicksand Bold"/>
              <a:sym typeface="Quicksand Bold"/>
            </a:endParaRPr>
          </a:p>
        </p:txBody>
      </p:sp>
      <p:grpSp>
        <p:nvGrpSpPr>
          <p:cNvPr id="11" name="Group 11"/>
          <p:cNvGrpSpPr/>
          <p:nvPr/>
        </p:nvGrpSpPr>
        <p:grpSpPr>
          <a:xfrm>
            <a:off x="3578598" y="2777928"/>
            <a:ext cx="11204202" cy="3056447"/>
            <a:chOff x="0" y="0"/>
            <a:chExt cx="1352899" cy="399885"/>
          </a:xfrm>
        </p:grpSpPr>
        <p:sp>
          <p:nvSpPr>
            <p:cNvPr id="12" name="Freeform 12"/>
            <p:cNvSpPr/>
            <p:nvPr/>
          </p:nvSpPr>
          <p:spPr>
            <a:xfrm>
              <a:off x="0" y="0"/>
              <a:ext cx="1352899" cy="399885"/>
            </a:xfrm>
            <a:custGeom>
              <a:avLst/>
              <a:gdLst/>
              <a:ahLst/>
              <a:cxnLst/>
              <a:rect l="l" t="t" r="r" b="b"/>
              <a:pathLst>
                <a:path w="1352899" h="399885">
                  <a:moveTo>
                    <a:pt x="0" y="0"/>
                  </a:moveTo>
                  <a:lnTo>
                    <a:pt x="1352899" y="0"/>
                  </a:lnTo>
                  <a:lnTo>
                    <a:pt x="1352899" y="399885"/>
                  </a:lnTo>
                  <a:lnTo>
                    <a:pt x="0" y="399885"/>
                  </a:lnTo>
                  <a:close/>
                </a:path>
              </a:pathLst>
            </a:custGeom>
            <a:solidFill>
              <a:srgbClr val="0BAB98"/>
            </a:solidFill>
          </p:spPr>
          <p:txBody>
            <a:bodyPr/>
            <a:lstStyle/>
            <a:p>
              <a:endParaRPr lang="zh-CN" altLang="en-US"/>
            </a:p>
          </p:txBody>
        </p:sp>
        <p:sp>
          <p:nvSpPr>
            <p:cNvPr id="13" name="TextBox 13"/>
            <p:cNvSpPr txBox="1"/>
            <p:nvPr/>
          </p:nvSpPr>
          <p:spPr>
            <a:xfrm>
              <a:off x="0" y="-47625"/>
              <a:ext cx="1352899" cy="447510"/>
            </a:xfrm>
            <a:prstGeom prst="rect">
              <a:avLst/>
            </a:prstGeom>
          </p:spPr>
          <p:txBody>
            <a:bodyPr lIns="50800" tIns="50800" rIns="50800" bIns="50800" rtlCol="0" anchor="ctr"/>
            <a:lstStyle/>
            <a:p>
              <a:pPr algn="ctr">
                <a:lnSpc>
                  <a:spcPts val="1649"/>
                </a:lnSpc>
              </a:pPr>
              <a:endParaRPr/>
            </a:p>
          </p:txBody>
        </p:sp>
      </p:grpSp>
      <p:sp>
        <p:nvSpPr>
          <p:cNvPr id="14" name="TextBox 14"/>
          <p:cNvSpPr txBox="1"/>
          <p:nvPr/>
        </p:nvSpPr>
        <p:spPr>
          <a:xfrm>
            <a:off x="4158338" y="2773315"/>
            <a:ext cx="9942395" cy="3011694"/>
          </a:xfrm>
          <a:prstGeom prst="rect">
            <a:avLst/>
          </a:prstGeom>
        </p:spPr>
        <p:txBody>
          <a:bodyPr wrap="square" lIns="0" tIns="0" rIns="0" bIns="0" rtlCol="0" anchor="t">
            <a:spAutoFit/>
          </a:bodyPr>
          <a:lstStyle/>
          <a:p>
            <a:pPr algn="ctr">
              <a:lnSpc>
                <a:spcPts val="7888"/>
              </a:lnSpc>
            </a:pPr>
            <a:r>
              <a:rPr lang="en-US" sz="4930" b="1">
                <a:solidFill>
                  <a:srgbClr val="FFFFFF"/>
                </a:solidFill>
                <a:latin typeface="Quicksand Bold"/>
                <a:ea typeface="Quicksand Bold"/>
                <a:cs typeface="Quicksand Bold"/>
                <a:sym typeface="Quicksand Bold"/>
              </a:rPr>
              <a:t>HOW TO PREPARE </a:t>
            </a:r>
          </a:p>
          <a:p>
            <a:pPr algn="ctr">
              <a:lnSpc>
                <a:spcPts val="7888"/>
              </a:lnSpc>
            </a:pPr>
            <a:r>
              <a:rPr lang="en-US" sz="4930" b="1">
                <a:solidFill>
                  <a:srgbClr val="FFFFFF"/>
                </a:solidFill>
                <a:latin typeface="Quicksand Bold"/>
                <a:ea typeface="Quicksand Bold"/>
                <a:cs typeface="Quicksand Bold"/>
                <a:sym typeface="Quicksand Bold"/>
              </a:rPr>
              <a:t>A NEW URBAN AGENDA NATIONAL PROGRESS REPORT</a:t>
            </a:r>
          </a:p>
        </p:txBody>
      </p:sp>
      <p:sp>
        <p:nvSpPr>
          <p:cNvPr id="4" name="TextBox 10">
            <a:extLst>
              <a:ext uri="{FF2B5EF4-FFF2-40B4-BE49-F238E27FC236}">
                <a16:creationId xmlns:a16="http://schemas.microsoft.com/office/drawing/2014/main" id="{82EFF9EE-32BD-C161-91DB-5F5DAAA91E82}"/>
              </a:ext>
            </a:extLst>
          </p:cNvPr>
          <p:cNvSpPr txBox="1"/>
          <p:nvPr/>
        </p:nvSpPr>
        <p:spPr>
          <a:xfrm>
            <a:off x="9372600" y="6700176"/>
            <a:ext cx="6427814" cy="1687257"/>
          </a:xfrm>
          <a:prstGeom prst="rect">
            <a:avLst/>
          </a:prstGeom>
        </p:spPr>
        <p:txBody>
          <a:bodyPr wrap="square" lIns="0" tIns="0" rIns="0" bIns="0" rtlCol="0" anchor="t">
            <a:spAutoFit/>
          </a:bodyPr>
          <a:lstStyle/>
          <a:p>
            <a:pPr algn="ctr">
              <a:lnSpc>
                <a:spcPts val="5176"/>
              </a:lnSpc>
            </a:pPr>
            <a:r>
              <a:rPr lang="en-US" sz="3050" b="1" dirty="0">
                <a:solidFill>
                  <a:srgbClr val="02B4E5"/>
                </a:solidFill>
                <a:latin typeface="Quicksand Bold"/>
                <a:ea typeface="Quicksand Bold"/>
                <a:cs typeface="Quicksand Bold"/>
                <a:sym typeface="Quicksand Bold"/>
              </a:rPr>
              <a:t>Nihal El-Megharbel</a:t>
            </a:r>
            <a:endParaRPr lang="en-US" sz="3099" b="1" dirty="0">
              <a:solidFill>
                <a:srgbClr val="02B4E5"/>
              </a:solidFill>
              <a:latin typeface="Quicksand Bold"/>
              <a:ea typeface="Quicksand Bold"/>
              <a:cs typeface="Quicksand Bold"/>
              <a:sym typeface="Quicksand Bold"/>
            </a:endParaRPr>
          </a:p>
          <a:p>
            <a:pPr algn="ctr">
              <a:lnSpc>
                <a:spcPts val="4342"/>
              </a:lnSpc>
            </a:pPr>
            <a:r>
              <a:rPr lang="en-US" sz="2000" dirty="0">
                <a:solidFill>
                  <a:srgbClr val="000000"/>
                </a:solidFill>
                <a:latin typeface="Quicksand Bold" panose="020B0604020202020204" charset="0"/>
                <a:ea typeface="Roboto"/>
                <a:cs typeface="Roboto"/>
                <a:sym typeface="Quicksand Bold"/>
              </a:rPr>
              <a:t>Former Vice Minister of Planning, Monitoring and Administrative Reform, Egypt </a:t>
            </a:r>
            <a:endParaRPr lang="en-US" sz="2000" dirty="0">
              <a:latin typeface="Quicksand Bold" panose="020B0604020202020204" charset="0"/>
              <a:ea typeface="Roboto"/>
              <a:cs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9"/>
          <p:cNvSpPr txBox="1"/>
          <p:nvPr/>
        </p:nvSpPr>
        <p:spPr>
          <a:xfrm>
            <a:off x="5443103" y="4312752"/>
            <a:ext cx="7401794" cy="1104373"/>
          </a:xfrm>
          <a:prstGeom prst="rect">
            <a:avLst/>
          </a:prstGeom>
        </p:spPr>
        <p:txBody>
          <a:bodyPr lIns="0" tIns="0" rIns="0" bIns="0" rtlCol="0" anchor="t">
            <a:spAutoFit/>
          </a:bodyPr>
          <a:lstStyle/>
          <a:p>
            <a:pPr algn="ctr">
              <a:lnSpc>
                <a:spcPts val="8954"/>
              </a:lnSpc>
              <a:spcBef>
                <a:spcPct val="0"/>
              </a:spcBef>
            </a:pPr>
            <a:r>
              <a:rPr lang="en-US" sz="6395" b="1">
                <a:solidFill>
                  <a:srgbClr val="000000"/>
                </a:solidFill>
                <a:latin typeface="Quicksand Bold"/>
                <a:ea typeface="Quicksand Bold"/>
                <a:cs typeface="Quicksand Bold"/>
                <a:sym typeface="Quicksand Bold"/>
              </a:rPr>
              <a:t>Q &amp; A</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1618679" y="916151"/>
            <a:ext cx="15050641" cy="8428119"/>
          </a:xfrm>
          <a:prstGeom prst="rect">
            <a:avLst/>
          </a:prstGeom>
        </p:spPr>
        <p:txBody>
          <a:bodyPr lIns="50800" tIns="50800" rIns="50800" bIns="50800" rtlCol="0" anchor="ctr"/>
          <a:lstStyle/>
          <a:p>
            <a:pPr algn="ctr">
              <a:lnSpc>
                <a:spcPts val="1994"/>
              </a:lnSpc>
            </a:pPr>
            <a:endParaRPr/>
          </a:p>
        </p:txBody>
      </p:sp>
      <p:sp>
        <p:nvSpPr>
          <p:cNvPr id="9" name="TextBox 9"/>
          <p:cNvSpPr txBox="1"/>
          <p:nvPr/>
        </p:nvSpPr>
        <p:spPr>
          <a:xfrm>
            <a:off x="5443103" y="4312752"/>
            <a:ext cx="7401794" cy="1061060"/>
          </a:xfrm>
          <a:prstGeom prst="rect">
            <a:avLst/>
          </a:prstGeom>
        </p:spPr>
        <p:txBody>
          <a:bodyPr lIns="0" tIns="0" rIns="0" bIns="0" rtlCol="0" anchor="t">
            <a:spAutoFit/>
          </a:bodyPr>
          <a:lstStyle/>
          <a:p>
            <a:pPr algn="ctr">
              <a:lnSpc>
                <a:spcPts val="8954"/>
              </a:lnSpc>
              <a:spcBef>
                <a:spcPct val="0"/>
              </a:spcBef>
            </a:pPr>
            <a:r>
              <a:rPr lang="en-US" sz="6350" b="1">
                <a:solidFill>
                  <a:srgbClr val="000000"/>
                </a:solidFill>
                <a:latin typeface="Quicksand Bold"/>
                <a:ea typeface="Quicksand Bold"/>
                <a:cs typeface="Quicksand Bold"/>
                <a:sym typeface="Quicksand Bold"/>
              </a:rPr>
              <a:t>THANK YOU!</a:t>
            </a:r>
            <a:endParaRPr lang="en-US" sz="6350" b="1">
              <a:solidFill>
                <a:srgbClr val="000000"/>
              </a:solidFill>
              <a:latin typeface="Quicksand Bold"/>
              <a:ea typeface="Quicksand Bold"/>
              <a:cs typeface="Quicksand Bold"/>
            </a:endParaRPr>
          </a:p>
        </p:txBody>
      </p:sp>
      <p:pic>
        <p:nvPicPr>
          <p:cNvPr id="3" name="Picture 2" descr="A qr code with a few black squares&#10;&#10;AI-generated content may be incorrect.">
            <a:extLst>
              <a:ext uri="{FF2B5EF4-FFF2-40B4-BE49-F238E27FC236}">
                <a16:creationId xmlns:a16="http://schemas.microsoft.com/office/drawing/2014/main" id="{FD002854-6D09-D6F1-3FBF-1F3CF893E65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274957" y="7032327"/>
            <a:ext cx="1738086" cy="173808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8"/>
          <p:cNvSpPr txBox="1"/>
          <p:nvPr/>
        </p:nvSpPr>
        <p:spPr>
          <a:xfrm>
            <a:off x="609600" y="1498946"/>
            <a:ext cx="13764312" cy="626582"/>
          </a:xfrm>
          <a:prstGeom prst="rect">
            <a:avLst/>
          </a:prstGeom>
        </p:spPr>
        <p:txBody>
          <a:bodyPr wrap="square" lIns="0" tIns="0" rIns="0" bIns="0" rtlCol="0" anchor="t">
            <a:spAutoFit/>
          </a:bodyPr>
          <a:lstStyle/>
          <a:p>
            <a:pPr algn="l">
              <a:lnSpc>
                <a:spcPts val="5314"/>
              </a:lnSpc>
              <a:spcBef>
                <a:spcPct val="0"/>
              </a:spcBef>
            </a:pPr>
            <a:r>
              <a:rPr lang="en-US" sz="3795" b="1" dirty="0">
                <a:solidFill>
                  <a:srgbClr val="000000"/>
                </a:solidFill>
                <a:latin typeface="Quicksand Bold"/>
                <a:ea typeface="Quicksand Bold"/>
                <a:cs typeface="Quicksand Bold"/>
                <a:sym typeface="Quicksand Bold"/>
              </a:rPr>
              <a:t>NUA MONITORING REPORTS IN THE ARAB REGION</a:t>
            </a:r>
          </a:p>
        </p:txBody>
      </p:sp>
      <p:grpSp>
        <p:nvGrpSpPr>
          <p:cNvPr id="9" name="Group 9"/>
          <p:cNvGrpSpPr/>
          <p:nvPr/>
        </p:nvGrpSpPr>
        <p:grpSpPr>
          <a:xfrm>
            <a:off x="609600" y="2443467"/>
            <a:ext cx="3867628" cy="598239"/>
            <a:chOff x="0" y="-39188"/>
            <a:chExt cx="5156837" cy="797652"/>
          </a:xfrm>
        </p:grpSpPr>
        <p:grpSp>
          <p:nvGrpSpPr>
            <p:cNvPr id="10" name="Group 10"/>
            <p:cNvGrpSpPr/>
            <p:nvPr/>
          </p:nvGrpSpPr>
          <p:grpSpPr>
            <a:xfrm>
              <a:off x="0" y="0"/>
              <a:ext cx="3169190" cy="758464"/>
              <a:chOff x="0" y="0"/>
              <a:chExt cx="597776" cy="143062"/>
            </a:xfrm>
          </p:grpSpPr>
          <p:sp>
            <p:nvSpPr>
              <p:cNvPr id="11" name="Freeform 11"/>
              <p:cNvSpPr/>
              <p:nvPr/>
            </p:nvSpPr>
            <p:spPr>
              <a:xfrm>
                <a:off x="0" y="0"/>
                <a:ext cx="597776" cy="143062"/>
              </a:xfrm>
              <a:custGeom>
                <a:avLst/>
                <a:gdLst/>
                <a:ahLst/>
                <a:cxnLst/>
                <a:rect l="l" t="t" r="r" b="b"/>
                <a:pathLst>
                  <a:path w="597776" h="143062">
                    <a:moveTo>
                      <a:pt x="0" y="0"/>
                    </a:moveTo>
                    <a:lnTo>
                      <a:pt x="597776" y="0"/>
                    </a:lnTo>
                    <a:lnTo>
                      <a:pt x="597776" y="143062"/>
                    </a:lnTo>
                    <a:lnTo>
                      <a:pt x="0" y="143062"/>
                    </a:lnTo>
                    <a:close/>
                  </a:path>
                </a:pathLst>
              </a:custGeom>
              <a:solidFill>
                <a:srgbClr val="0BAB98"/>
              </a:solidFill>
            </p:spPr>
            <p:txBody>
              <a:bodyPr/>
              <a:lstStyle/>
              <a:p>
                <a:endParaRPr lang="zh-CN" altLang="en-US"/>
              </a:p>
            </p:txBody>
          </p:sp>
          <p:sp>
            <p:nvSpPr>
              <p:cNvPr id="12" name="TextBox 12"/>
              <p:cNvSpPr txBox="1"/>
              <p:nvPr/>
            </p:nvSpPr>
            <p:spPr>
              <a:xfrm>
                <a:off x="0" y="-47625"/>
                <a:ext cx="597776" cy="190687"/>
              </a:xfrm>
              <a:prstGeom prst="rect">
                <a:avLst/>
              </a:prstGeom>
            </p:spPr>
            <p:txBody>
              <a:bodyPr lIns="50800" tIns="50800" rIns="50800" bIns="50800" rtlCol="0" anchor="ctr"/>
              <a:lstStyle/>
              <a:p>
                <a:pPr algn="ctr">
                  <a:lnSpc>
                    <a:spcPts val="1650"/>
                  </a:lnSpc>
                </a:pPr>
                <a:endParaRPr/>
              </a:p>
            </p:txBody>
          </p:sp>
        </p:grpSp>
        <p:sp>
          <p:nvSpPr>
            <p:cNvPr id="13" name="TextBox 13"/>
            <p:cNvSpPr txBox="1"/>
            <p:nvPr/>
          </p:nvSpPr>
          <p:spPr>
            <a:xfrm>
              <a:off x="43543" y="-39188"/>
              <a:ext cx="5113294" cy="733425"/>
            </a:xfrm>
            <a:prstGeom prst="rect">
              <a:avLst/>
            </a:prstGeom>
          </p:spPr>
          <p:txBody>
            <a:bodyPr lIns="0" tIns="0" rIns="0" bIns="0" rtlCol="0" anchor="t">
              <a:spAutoFit/>
            </a:bodyPr>
            <a:lstStyle/>
            <a:p>
              <a:pPr algn="l">
                <a:lnSpc>
                  <a:spcPts val="4800"/>
                </a:lnSpc>
              </a:pPr>
              <a:r>
                <a:rPr lang="en-US" sz="3000" b="1" dirty="0">
                  <a:solidFill>
                    <a:srgbClr val="FFFFFF"/>
                  </a:solidFill>
                  <a:latin typeface="Quicksand Bold"/>
                  <a:ea typeface="Quicksand Bold"/>
                  <a:cs typeface="Quicksand Bold"/>
                  <a:sym typeface="Quicksand Bold"/>
                </a:rPr>
                <a:t>First reports</a:t>
              </a:r>
            </a:p>
          </p:txBody>
        </p:sp>
      </p:grpSp>
      <p:pic>
        <p:nvPicPr>
          <p:cNvPr id="2" name="Picture 1">
            <a:extLst>
              <a:ext uri="{FF2B5EF4-FFF2-40B4-BE49-F238E27FC236}">
                <a16:creationId xmlns:a16="http://schemas.microsoft.com/office/drawing/2014/main" id="{AEC57263-DE2E-DA44-91BE-C0D386F501DF}"/>
              </a:ext>
            </a:extLst>
          </p:cNvPr>
          <p:cNvPicPr>
            <a:picLocks noChangeAspect="1"/>
          </p:cNvPicPr>
          <p:nvPr/>
        </p:nvPicPr>
        <p:blipFill>
          <a:blip r:embed="rId2"/>
          <a:stretch>
            <a:fillRect/>
          </a:stretch>
        </p:blipFill>
        <p:spPr>
          <a:xfrm>
            <a:off x="10534390" y="3009900"/>
            <a:ext cx="6411078" cy="6090524"/>
          </a:xfrm>
          <a:prstGeom prst="rect">
            <a:avLst/>
          </a:prstGeom>
        </p:spPr>
      </p:pic>
      <p:graphicFrame>
        <p:nvGraphicFramePr>
          <p:cNvPr id="3" name="Table 2">
            <a:extLst>
              <a:ext uri="{FF2B5EF4-FFF2-40B4-BE49-F238E27FC236}">
                <a16:creationId xmlns:a16="http://schemas.microsoft.com/office/drawing/2014/main" id="{5CFBA770-8DFC-B484-BF39-775A586ED92D}"/>
              </a:ext>
            </a:extLst>
          </p:cNvPr>
          <p:cNvGraphicFramePr>
            <a:graphicFrameLocks noGrp="1"/>
          </p:cNvGraphicFramePr>
          <p:nvPr>
            <p:extLst>
              <p:ext uri="{D42A27DB-BD31-4B8C-83A1-F6EECF244321}">
                <p14:modId xmlns:p14="http://schemas.microsoft.com/office/powerpoint/2010/main" val="312545710"/>
              </p:ext>
            </p:extLst>
          </p:nvPr>
        </p:nvGraphicFramePr>
        <p:xfrm>
          <a:off x="609600" y="3359645"/>
          <a:ext cx="8534400" cy="2767422"/>
        </p:xfrm>
        <a:graphic>
          <a:graphicData uri="http://schemas.openxmlformats.org/drawingml/2006/table">
            <a:tbl>
              <a:tblPr firstRow="1" bandRow="1">
                <a:tableStyleId>{B301B821-A1FF-4177-AEE7-76D212191A09}</a:tableStyleId>
              </a:tblPr>
              <a:tblGrid>
                <a:gridCol w="1614616">
                  <a:extLst>
                    <a:ext uri="{9D8B030D-6E8A-4147-A177-3AD203B41FA5}">
                      <a16:colId xmlns:a16="http://schemas.microsoft.com/office/drawing/2014/main" val="1666602855"/>
                    </a:ext>
                  </a:extLst>
                </a:gridCol>
                <a:gridCol w="1729946">
                  <a:extLst>
                    <a:ext uri="{9D8B030D-6E8A-4147-A177-3AD203B41FA5}">
                      <a16:colId xmlns:a16="http://schemas.microsoft.com/office/drawing/2014/main" val="3466282685"/>
                    </a:ext>
                  </a:extLst>
                </a:gridCol>
                <a:gridCol w="1729946">
                  <a:extLst>
                    <a:ext uri="{9D8B030D-6E8A-4147-A177-3AD203B41FA5}">
                      <a16:colId xmlns:a16="http://schemas.microsoft.com/office/drawing/2014/main" val="3897846366"/>
                    </a:ext>
                  </a:extLst>
                </a:gridCol>
                <a:gridCol w="1729946">
                  <a:extLst>
                    <a:ext uri="{9D8B030D-6E8A-4147-A177-3AD203B41FA5}">
                      <a16:colId xmlns:a16="http://schemas.microsoft.com/office/drawing/2014/main" val="3952054141"/>
                    </a:ext>
                  </a:extLst>
                </a:gridCol>
                <a:gridCol w="1729946">
                  <a:extLst>
                    <a:ext uri="{9D8B030D-6E8A-4147-A177-3AD203B41FA5}">
                      <a16:colId xmlns:a16="http://schemas.microsoft.com/office/drawing/2014/main" val="2865299972"/>
                    </a:ext>
                  </a:extLst>
                </a:gridCol>
              </a:tblGrid>
              <a:tr h="1097280">
                <a:tc gridSpan="5">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1" cap="none" spc="60" dirty="0">
                          <a:solidFill>
                            <a:schemeClr val="bg1"/>
                          </a:solidFill>
                        </a:rPr>
                        <a:t>10 Arab States submitted their first National Voluntary Report (2016-2020) </a:t>
                      </a:r>
                      <a:endParaRPr lang="en-GB" sz="2400" b="1" cap="none" spc="60" dirty="0">
                        <a:solidFill>
                          <a:schemeClr val="bg1"/>
                        </a:solidFill>
                        <a:latin typeface="Sakkal Majalla" panose="02000000000000000000" pitchFamily="2" charset="-78"/>
                        <a:cs typeface="Sakkal Majalla" panose="02000000000000000000" pitchFamily="2" charset="-78"/>
                      </a:endParaRPr>
                    </a:p>
                  </a:txBody>
                  <a:tcPr marL="217397" marR="217397" marT="217397" marB="217397"/>
                </a:tc>
                <a:tc hMerge="1">
                  <a:txBody>
                    <a:bodyPr/>
                    <a:lstStyle/>
                    <a:p>
                      <a:pPr algn="r" rtl="1"/>
                      <a:endParaRPr lang="en-US" sz="2400" b="1" cap="all" spc="60">
                        <a:solidFill>
                          <a:schemeClr val="tx1"/>
                        </a:solidFill>
                        <a:latin typeface="Sakkal Majalla" panose="02000000000000000000" pitchFamily="2" charset="-78"/>
                        <a:cs typeface="Sakkal Majalla" panose="02000000000000000000" pitchFamily="2" charset="-78"/>
                      </a:endParaRPr>
                    </a:p>
                  </a:txBody>
                  <a:tcPr marL="217397" marR="217397" marT="217397" marB="217397">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lumMod val="25000"/>
                        <a:lumOff val="75000"/>
                      </a:schemeClr>
                    </a:solidFill>
                  </a:tcPr>
                </a:tc>
                <a:tc hMerge="1">
                  <a:txBody>
                    <a:bodyPr/>
                    <a:lstStyle/>
                    <a:p>
                      <a:pPr algn="r" rtl="1"/>
                      <a:endParaRPr lang="en-US" sz="2400" b="1" cap="all" spc="60">
                        <a:solidFill>
                          <a:schemeClr val="tx1"/>
                        </a:solidFill>
                        <a:latin typeface="Sakkal Majalla" panose="02000000000000000000" pitchFamily="2" charset="-78"/>
                        <a:cs typeface="Sakkal Majalla" panose="02000000000000000000" pitchFamily="2" charset="-78"/>
                      </a:endParaRPr>
                    </a:p>
                  </a:txBody>
                  <a:tcPr marL="217397" marR="217397" marT="217397" marB="217397">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lumMod val="25000"/>
                        <a:lumOff val="75000"/>
                      </a:schemeClr>
                    </a:solidFill>
                  </a:tcPr>
                </a:tc>
                <a:tc hMerge="1">
                  <a:txBody>
                    <a:bodyPr/>
                    <a:lstStyle/>
                    <a:p>
                      <a:pPr algn="r" rtl="1"/>
                      <a:endParaRPr lang="en-US" sz="2400" b="1" cap="all" spc="60">
                        <a:solidFill>
                          <a:schemeClr val="tx1"/>
                        </a:solidFill>
                        <a:latin typeface="Sakkal Majalla" panose="02000000000000000000" pitchFamily="2" charset="-78"/>
                        <a:cs typeface="Sakkal Majalla" panose="02000000000000000000" pitchFamily="2" charset="-78"/>
                      </a:endParaRPr>
                    </a:p>
                  </a:txBody>
                  <a:tcPr marL="217397" marR="217397" marT="217397" marB="217397">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lumMod val="25000"/>
                        <a:lumOff val="75000"/>
                      </a:schemeClr>
                    </a:solidFill>
                  </a:tcPr>
                </a:tc>
                <a:tc hMerge="1">
                  <a:txBody>
                    <a:bodyPr/>
                    <a:lstStyle/>
                    <a:p>
                      <a:endParaRPr/>
                    </a:p>
                  </a:txBody>
                  <a:tcPr marL="217397" marR="217397" marT="217397" marB="217397">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lumMod val="25000"/>
                        <a:lumOff val="75000"/>
                      </a:schemeClr>
                    </a:solidFill>
                  </a:tcPr>
                </a:tc>
                <a:extLst>
                  <a:ext uri="{0D108BD9-81ED-4DB2-BD59-A6C34878D82A}">
                    <a16:rowId xmlns:a16="http://schemas.microsoft.com/office/drawing/2014/main" val="1018685095"/>
                  </a:ext>
                </a:extLst>
              </a:tr>
              <a:tr h="782629">
                <a:tc>
                  <a:txBody>
                    <a:bodyPr/>
                    <a:lstStyle/>
                    <a:p>
                      <a:pPr algn="ctr" rtl="1"/>
                      <a:r>
                        <a:rPr lang="en-GB" sz="2400" b="1" cap="none" spc="60">
                          <a:solidFill>
                            <a:schemeClr val="tx1"/>
                          </a:solidFill>
                        </a:rPr>
                        <a:t>Algeria</a:t>
                      </a:r>
                      <a:endParaRPr lang="en-US" sz="2400" b="1" cap="none" spc="60">
                        <a:solidFill>
                          <a:schemeClr val="tx1"/>
                        </a:solidFill>
                        <a:latin typeface="Sakkal Majalla" panose="02000000000000000000" pitchFamily="2" charset="-78"/>
                        <a:cs typeface="Sakkal Majalla" panose="02000000000000000000" pitchFamily="2" charset="-78"/>
                      </a:endParaRPr>
                    </a:p>
                  </a:txBody>
                  <a:tcPr marL="217397" marR="217397" marT="217397" marB="217397" anchor="ctr"/>
                </a:tc>
                <a:tc>
                  <a:txBody>
                    <a:bodyPr/>
                    <a:lstStyle/>
                    <a:p>
                      <a:pPr algn="ctr" rtl="1"/>
                      <a:r>
                        <a:rPr lang="en-GB" sz="2400" b="1" cap="none" spc="60">
                          <a:solidFill>
                            <a:schemeClr val="tx1"/>
                          </a:solidFill>
                        </a:rPr>
                        <a:t>Bahrain</a:t>
                      </a:r>
                      <a:endParaRPr lang="en-US" sz="2400" b="1" cap="none" spc="60">
                        <a:solidFill>
                          <a:schemeClr val="tx1"/>
                        </a:solidFill>
                        <a:latin typeface="Sakkal Majalla" panose="02000000000000000000" pitchFamily="2" charset="-78"/>
                        <a:cs typeface="Sakkal Majalla" panose="02000000000000000000" pitchFamily="2" charset="-78"/>
                      </a:endParaRPr>
                    </a:p>
                  </a:txBody>
                  <a:tcPr marL="217397" marR="217397" marT="217397" marB="217397" anchor="ctr"/>
                </a:tc>
                <a:tc>
                  <a:txBody>
                    <a:bodyPr/>
                    <a:lstStyle/>
                    <a:p>
                      <a:pPr algn="ctr" rtl="1"/>
                      <a:r>
                        <a:rPr lang="en-US" sz="2400" b="1" cap="none" spc="60">
                          <a:solidFill>
                            <a:schemeClr val="tx1"/>
                          </a:solidFill>
                        </a:rPr>
                        <a:t>Egypt</a:t>
                      </a:r>
                      <a:endParaRPr lang="en-US" sz="2400" b="1" cap="none" spc="60">
                        <a:solidFill>
                          <a:schemeClr val="tx1"/>
                        </a:solidFill>
                        <a:latin typeface="Sakkal Majalla" panose="02000000000000000000" pitchFamily="2" charset="-78"/>
                        <a:cs typeface="Sakkal Majalla" panose="02000000000000000000" pitchFamily="2" charset="-78"/>
                      </a:endParaRPr>
                    </a:p>
                  </a:txBody>
                  <a:tcPr marL="217397" marR="217397" marT="217397" marB="217397" anchor="ctr"/>
                </a:tc>
                <a:tc>
                  <a:txBody>
                    <a:bodyPr/>
                    <a:lstStyle/>
                    <a:p>
                      <a:pPr algn="ctr" rtl="1"/>
                      <a:r>
                        <a:rPr lang="en-US" sz="2400" b="1" cap="none" spc="60">
                          <a:solidFill>
                            <a:schemeClr val="tx1"/>
                          </a:solidFill>
                        </a:rPr>
                        <a:t>Jordan</a:t>
                      </a:r>
                      <a:endParaRPr lang="en-US" sz="2400" b="1" cap="none" spc="60">
                        <a:solidFill>
                          <a:schemeClr val="tx1"/>
                        </a:solidFill>
                        <a:latin typeface="Sakkal Majalla" panose="02000000000000000000" pitchFamily="2" charset="-78"/>
                        <a:cs typeface="Sakkal Majalla" panose="02000000000000000000" pitchFamily="2" charset="-78"/>
                      </a:endParaRPr>
                    </a:p>
                  </a:txBody>
                  <a:tcPr marL="217397" marR="217397" marT="217397" marB="217397" anchor="ctr"/>
                </a:tc>
                <a:tc>
                  <a:txBody>
                    <a:bodyPr/>
                    <a:lstStyle/>
                    <a:p>
                      <a:pPr algn="ctr" rtl="1"/>
                      <a:r>
                        <a:rPr lang="en-US" sz="2400" b="1" cap="none" spc="60">
                          <a:solidFill>
                            <a:schemeClr val="tx1"/>
                          </a:solidFill>
                        </a:rPr>
                        <a:t>KSA</a:t>
                      </a:r>
                      <a:endParaRPr lang="en-US" sz="2400" b="1" cap="none" spc="60">
                        <a:solidFill>
                          <a:schemeClr val="tx1"/>
                        </a:solidFill>
                        <a:latin typeface="Sakkal Majalla" panose="02000000000000000000" pitchFamily="2" charset="-78"/>
                        <a:cs typeface="Sakkal Majalla" panose="02000000000000000000" pitchFamily="2" charset="-78"/>
                      </a:endParaRPr>
                    </a:p>
                  </a:txBody>
                  <a:tcPr marL="217397" marR="217397" marT="217397" marB="217397" anchor="ctr"/>
                </a:tc>
                <a:extLst>
                  <a:ext uri="{0D108BD9-81ED-4DB2-BD59-A6C34878D82A}">
                    <a16:rowId xmlns:a16="http://schemas.microsoft.com/office/drawing/2014/main" val="3526153874"/>
                  </a:ext>
                </a:extLst>
              </a:tr>
              <a:tr h="782629">
                <a:tc>
                  <a:txBody>
                    <a:bodyPr/>
                    <a:lstStyle/>
                    <a:p>
                      <a:pPr algn="ctr" rtl="1"/>
                      <a:r>
                        <a:rPr lang="en-US" sz="2400" b="1" cap="none" spc="60">
                          <a:solidFill>
                            <a:schemeClr val="tx1"/>
                          </a:solidFill>
                        </a:rPr>
                        <a:t>Kuwait</a:t>
                      </a:r>
                      <a:endParaRPr lang="en-US" sz="2400" b="1" cap="none" spc="60">
                        <a:solidFill>
                          <a:schemeClr val="tx1"/>
                        </a:solidFill>
                        <a:latin typeface="Sakkal Majalla" panose="02000000000000000000" pitchFamily="2" charset="-78"/>
                        <a:cs typeface="Sakkal Majalla" panose="02000000000000000000" pitchFamily="2" charset="-78"/>
                      </a:endParaRPr>
                    </a:p>
                  </a:txBody>
                  <a:tcPr marL="217397" marR="217397" marT="217397" marB="217397"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en-US" sz="2400" b="1" cap="none" spc="60">
                          <a:solidFill>
                            <a:schemeClr val="tx1"/>
                          </a:solidFill>
                        </a:rPr>
                        <a:t>Lebanon</a:t>
                      </a:r>
                      <a:endParaRPr lang="en-US" sz="2400" b="1" cap="none" spc="60">
                        <a:solidFill>
                          <a:schemeClr val="tx1"/>
                        </a:solidFill>
                        <a:latin typeface="Sakkal Majalla" panose="02000000000000000000" pitchFamily="2" charset="-78"/>
                        <a:cs typeface="Sakkal Majalla" panose="02000000000000000000" pitchFamily="2" charset="-78"/>
                      </a:endParaRPr>
                    </a:p>
                  </a:txBody>
                  <a:tcPr marL="217397" marR="217397" marT="217397" marB="217397" anchor="ctr"/>
                </a:tc>
                <a:tc>
                  <a:txBody>
                    <a:bodyPr/>
                    <a:lstStyle/>
                    <a:p>
                      <a:pPr algn="ctr" rtl="1"/>
                      <a:r>
                        <a:rPr lang="en-US" sz="2400" b="1" cap="none" spc="60">
                          <a:solidFill>
                            <a:schemeClr val="tx1"/>
                          </a:solidFill>
                        </a:rPr>
                        <a:t>Morocco</a:t>
                      </a:r>
                      <a:endParaRPr lang="en-US" sz="2400" b="1" cap="none" spc="60">
                        <a:solidFill>
                          <a:schemeClr val="tx1"/>
                        </a:solidFill>
                        <a:latin typeface="Sakkal Majalla" panose="02000000000000000000" pitchFamily="2" charset="-78"/>
                        <a:cs typeface="Sakkal Majalla" panose="02000000000000000000" pitchFamily="2" charset="-78"/>
                      </a:endParaRPr>
                    </a:p>
                  </a:txBody>
                  <a:tcPr marL="217397" marR="217397" marT="217397" marB="217397"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en-US" sz="2400" b="1" cap="none" spc="60">
                          <a:solidFill>
                            <a:schemeClr val="tx1"/>
                          </a:solidFill>
                        </a:rPr>
                        <a:t>Palestine</a:t>
                      </a:r>
                      <a:endParaRPr lang="en-US" sz="2400" b="1" cap="none" spc="60">
                        <a:solidFill>
                          <a:schemeClr val="tx1"/>
                        </a:solidFill>
                        <a:latin typeface="Sakkal Majalla" panose="02000000000000000000" pitchFamily="2" charset="-78"/>
                        <a:cs typeface="Sakkal Majalla" panose="02000000000000000000" pitchFamily="2" charset="-78"/>
                      </a:endParaRPr>
                    </a:p>
                  </a:txBody>
                  <a:tcPr marL="217397" marR="217397" marT="217397" marB="217397" anchor="ctr"/>
                </a:tc>
                <a:tc>
                  <a:txBody>
                    <a:bodyPr/>
                    <a:lstStyle/>
                    <a:p>
                      <a:pPr algn="ctr" rtl="1"/>
                      <a:r>
                        <a:rPr lang="en-US" sz="2400" b="1" cap="none" spc="60" dirty="0">
                          <a:solidFill>
                            <a:schemeClr val="tx1"/>
                          </a:solidFill>
                        </a:rPr>
                        <a:t>Tunisia</a:t>
                      </a:r>
                      <a:endParaRPr lang="en-US" sz="2400" b="1" cap="none" spc="60" dirty="0">
                        <a:solidFill>
                          <a:schemeClr val="tx1"/>
                        </a:solidFill>
                        <a:latin typeface="Sakkal Majalla" panose="02000000000000000000" pitchFamily="2" charset="-78"/>
                        <a:cs typeface="Sakkal Majalla" panose="02000000000000000000" pitchFamily="2" charset="-78"/>
                      </a:endParaRPr>
                    </a:p>
                  </a:txBody>
                  <a:tcPr marL="217397" marR="217397" marT="217397" marB="217397" anchor="ctr"/>
                </a:tc>
                <a:extLst>
                  <a:ext uri="{0D108BD9-81ED-4DB2-BD59-A6C34878D82A}">
                    <a16:rowId xmlns:a16="http://schemas.microsoft.com/office/drawing/2014/main" val="2253940861"/>
                  </a:ext>
                </a:extLst>
              </a:tr>
            </a:tbl>
          </a:graphicData>
        </a:graphic>
      </p:graphicFrame>
      <p:grpSp>
        <p:nvGrpSpPr>
          <p:cNvPr id="7" name="Group 6">
            <a:extLst>
              <a:ext uri="{FF2B5EF4-FFF2-40B4-BE49-F238E27FC236}">
                <a16:creationId xmlns:a16="http://schemas.microsoft.com/office/drawing/2014/main" id="{A5565EBF-52D2-7F8D-DA28-B10CE6B63AA1}"/>
              </a:ext>
            </a:extLst>
          </p:cNvPr>
          <p:cNvGrpSpPr/>
          <p:nvPr/>
        </p:nvGrpSpPr>
        <p:grpSpPr>
          <a:xfrm>
            <a:off x="609600" y="6233800"/>
            <a:ext cx="8534400" cy="2826433"/>
            <a:chOff x="609600" y="6233800"/>
            <a:chExt cx="8534400" cy="2826433"/>
          </a:xfrm>
        </p:grpSpPr>
        <p:graphicFrame>
          <p:nvGraphicFramePr>
            <p:cNvPr id="5" name="Chart 4">
              <a:extLst>
                <a:ext uri="{FF2B5EF4-FFF2-40B4-BE49-F238E27FC236}">
                  <a16:creationId xmlns:a16="http://schemas.microsoft.com/office/drawing/2014/main" id="{8886871C-1920-CBA6-4A80-4F6358AA3348}"/>
                </a:ext>
              </a:extLst>
            </p:cNvPr>
            <p:cNvGraphicFramePr>
              <a:graphicFrameLocks/>
            </p:cNvGraphicFramePr>
            <p:nvPr>
              <p:extLst>
                <p:ext uri="{D42A27DB-BD31-4B8C-83A1-F6EECF244321}">
                  <p14:modId xmlns:p14="http://schemas.microsoft.com/office/powerpoint/2010/main" val="3967783071"/>
                </p:ext>
              </p:extLst>
            </p:nvPr>
          </p:nvGraphicFramePr>
          <p:xfrm>
            <a:off x="609600" y="6233800"/>
            <a:ext cx="8534400" cy="2826433"/>
          </p:xfrm>
          <a:graphic>
            <a:graphicData uri="http://schemas.openxmlformats.org/drawingml/2006/chart">
              <c:chart xmlns:c="http://schemas.openxmlformats.org/drawingml/2006/chart" xmlns:r="http://schemas.openxmlformats.org/officeDocument/2006/relationships" r:id="rId3"/>
            </a:graphicData>
          </a:graphic>
        </p:graphicFrame>
        <p:sp>
          <p:nvSpPr>
            <p:cNvPr id="6" name="Oval 5">
              <a:extLst>
                <a:ext uri="{FF2B5EF4-FFF2-40B4-BE49-F238E27FC236}">
                  <a16:creationId xmlns:a16="http://schemas.microsoft.com/office/drawing/2014/main" id="{0BC7ADB6-395E-0622-7F2C-E41B3B1C85BE}"/>
                </a:ext>
              </a:extLst>
            </p:cNvPr>
            <p:cNvSpPr/>
            <p:nvPr/>
          </p:nvSpPr>
          <p:spPr>
            <a:xfrm>
              <a:off x="5181600" y="6972300"/>
              <a:ext cx="1219200" cy="1143000"/>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000" b="1">
                  <a:solidFill>
                    <a:schemeClr val="tx1"/>
                  </a:solidFill>
                </a:rPr>
                <a:t>22</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8"/>
          <p:cNvSpPr txBox="1"/>
          <p:nvPr/>
        </p:nvSpPr>
        <p:spPr>
          <a:xfrm>
            <a:off x="593557" y="1469934"/>
            <a:ext cx="13764312" cy="626582"/>
          </a:xfrm>
          <a:prstGeom prst="rect">
            <a:avLst/>
          </a:prstGeom>
        </p:spPr>
        <p:txBody>
          <a:bodyPr wrap="square" lIns="0" tIns="0" rIns="0" bIns="0" rtlCol="0" anchor="t">
            <a:spAutoFit/>
          </a:bodyPr>
          <a:lstStyle/>
          <a:p>
            <a:pPr algn="l">
              <a:lnSpc>
                <a:spcPts val="5314"/>
              </a:lnSpc>
              <a:spcBef>
                <a:spcPct val="0"/>
              </a:spcBef>
            </a:pPr>
            <a:r>
              <a:rPr lang="en-US" sz="3795" b="1">
                <a:solidFill>
                  <a:srgbClr val="000000"/>
                </a:solidFill>
                <a:latin typeface="Quicksand Bold"/>
                <a:ea typeface="Quicksand Bold"/>
                <a:cs typeface="Quicksand Bold"/>
                <a:sym typeface="Quicksand Bold"/>
              </a:rPr>
              <a:t>NUA MONITORING REPORTS IN THE ARAB REGION</a:t>
            </a:r>
          </a:p>
        </p:txBody>
      </p:sp>
      <p:grpSp>
        <p:nvGrpSpPr>
          <p:cNvPr id="9" name="Group 9"/>
          <p:cNvGrpSpPr/>
          <p:nvPr/>
        </p:nvGrpSpPr>
        <p:grpSpPr>
          <a:xfrm>
            <a:off x="593557" y="2441452"/>
            <a:ext cx="4057952" cy="758216"/>
            <a:chOff x="0" y="-252491"/>
            <a:chExt cx="5410603" cy="1010955"/>
          </a:xfrm>
        </p:grpSpPr>
        <p:grpSp>
          <p:nvGrpSpPr>
            <p:cNvPr id="10" name="Group 10"/>
            <p:cNvGrpSpPr/>
            <p:nvPr/>
          </p:nvGrpSpPr>
          <p:grpSpPr>
            <a:xfrm>
              <a:off x="0" y="-252491"/>
              <a:ext cx="3791411" cy="1010955"/>
              <a:chOff x="0" y="-47625"/>
              <a:chExt cx="715140" cy="190687"/>
            </a:xfrm>
          </p:grpSpPr>
          <p:sp>
            <p:nvSpPr>
              <p:cNvPr id="11" name="Freeform 11"/>
              <p:cNvSpPr/>
              <p:nvPr/>
            </p:nvSpPr>
            <p:spPr>
              <a:xfrm>
                <a:off x="0" y="0"/>
                <a:ext cx="715140" cy="143062"/>
              </a:xfrm>
              <a:custGeom>
                <a:avLst/>
                <a:gdLst/>
                <a:ahLst/>
                <a:cxnLst/>
                <a:rect l="l" t="t" r="r" b="b"/>
                <a:pathLst>
                  <a:path w="597776" h="143062">
                    <a:moveTo>
                      <a:pt x="0" y="0"/>
                    </a:moveTo>
                    <a:lnTo>
                      <a:pt x="597776" y="0"/>
                    </a:lnTo>
                    <a:lnTo>
                      <a:pt x="597776" y="143062"/>
                    </a:lnTo>
                    <a:lnTo>
                      <a:pt x="0" y="143062"/>
                    </a:lnTo>
                    <a:close/>
                  </a:path>
                </a:pathLst>
              </a:custGeom>
              <a:solidFill>
                <a:srgbClr val="0BAB98"/>
              </a:solidFill>
            </p:spPr>
            <p:txBody>
              <a:bodyPr/>
              <a:lstStyle/>
              <a:p>
                <a:endParaRPr lang="zh-CN" altLang="en-US"/>
              </a:p>
            </p:txBody>
          </p:sp>
          <p:sp>
            <p:nvSpPr>
              <p:cNvPr id="12" name="TextBox 12"/>
              <p:cNvSpPr txBox="1"/>
              <p:nvPr/>
            </p:nvSpPr>
            <p:spPr>
              <a:xfrm>
                <a:off x="0" y="-47625"/>
                <a:ext cx="597776" cy="190687"/>
              </a:xfrm>
              <a:prstGeom prst="rect">
                <a:avLst/>
              </a:prstGeom>
            </p:spPr>
            <p:txBody>
              <a:bodyPr lIns="50800" tIns="50800" rIns="50800" bIns="50800" rtlCol="0" anchor="ctr"/>
              <a:lstStyle/>
              <a:p>
                <a:pPr algn="ctr">
                  <a:lnSpc>
                    <a:spcPts val="1650"/>
                  </a:lnSpc>
                </a:pPr>
                <a:endParaRPr/>
              </a:p>
            </p:txBody>
          </p:sp>
        </p:grpSp>
        <p:sp>
          <p:nvSpPr>
            <p:cNvPr id="13" name="TextBox 13"/>
            <p:cNvSpPr txBox="1"/>
            <p:nvPr/>
          </p:nvSpPr>
          <p:spPr>
            <a:xfrm>
              <a:off x="297310" y="-18831"/>
              <a:ext cx="5113293" cy="733425"/>
            </a:xfrm>
            <a:prstGeom prst="rect">
              <a:avLst/>
            </a:prstGeom>
          </p:spPr>
          <p:txBody>
            <a:bodyPr lIns="0" tIns="0" rIns="0" bIns="0" rtlCol="0" anchor="t">
              <a:spAutoFit/>
            </a:bodyPr>
            <a:lstStyle/>
            <a:p>
              <a:pPr algn="l">
                <a:lnSpc>
                  <a:spcPts val="4800"/>
                </a:lnSpc>
              </a:pPr>
              <a:r>
                <a:rPr lang="en-US" sz="3000" b="1" dirty="0">
                  <a:solidFill>
                    <a:srgbClr val="FFFFFF"/>
                  </a:solidFill>
                  <a:latin typeface="Quicksand Bold"/>
                  <a:ea typeface="Quicksand Bold"/>
                  <a:cs typeface="Quicksand Bold"/>
                  <a:sym typeface="Quicksand Bold"/>
                </a:rPr>
                <a:t>Key Findings</a:t>
              </a:r>
            </a:p>
          </p:txBody>
        </p:sp>
      </p:grpSp>
      <p:sp>
        <p:nvSpPr>
          <p:cNvPr id="14" name="TextBox 14"/>
          <p:cNvSpPr txBox="1"/>
          <p:nvPr/>
        </p:nvSpPr>
        <p:spPr>
          <a:xfrm>
            <a:off x="593557" y="4534912"/>
            <a:ext cx="17261305" cy="2585323"/>
          </a:xfrm>
          <a:prstGeom prst="rect">
            <a:avLst/>
          </a:prstGeom>
        </p:spPr>
        <p:txBody>
          <a:bodyPr wrap="square" lIns="0" tIns="0" rIns="0" bIns="0" rtlCol="0" anchor="t">
            <a:spAutoFit/>
          </a:bodyPr>
          <a:lstStyle/>
          <a:p>
            <a:pPr algn="just">
              <a:spcBef>
                <a:spcPts val="1200"/>
              </a:spcBef>
              <a:spcAft>
                <a:spcPts val="1200"/>
              </a:spcAft>
            </a:pPr>
            <a:r>
              <a:rPr lang="en-GB" sz="3200" b="1" dirty="0">
                <a:solidFill>
                  <a:srgbClr val="000000"/>
                </a:solidFill>
                <a:latin typeface="Quicksand Bold"/>
                <a:ea typeface="Quicksand Bold"/>
                <a:cs typeface="Quicksand Bold"/>
                <a:sym typeface="Quicksand Bold"/>
              </a:rPr>
              <a:t>- </a:t>
            </a:r>
            <a:r>
              <a:rPr lang="en-GB" sz="3200" dirty="0">
                <a:solidFill>
                  <a:srgbClr val="000000"/>
                </a:solidFill>
                <a:latin typeface="Aptos" panose="020B0004020202020204" pitchFamily="34" charset="0"/>
                <a:sym typeface="Quicksand Bold"/>
              </a:rPr>
              <a:t>Significant interest in urbanization issues and their importance.  </a:t>
            </a:r>
          </a:p>
          <a:p>
            <a:pPr algn="just">
              <a:spcBef>
                <a:spcPts val="1200"/>
              </a:spcBef>
              <a:spcAft>
                <a:spcPts val="1200"/>
              </a:spcAft>
            </a:pPr>
            <a:r>
              <a:rPr lang="en-GB" sz="3200" dirty="0">
                <a:solidFill>
                  <a:srgbClr val="000000"/>
                </a:solidFill>
                <a:latin typeface="Aptos" panose="020B0004020202020204" pitchFamily="34" charset="0"/>
                <a:sym typeface="Quicksand Bold"/>
              </a:rPr>
              <a:t>- Good understanding of the challenges facing urbanization.  </a:t>
            </a:r>
          </a:p>
          <a:p>
            <a:pPr algn="just">
              <a:spcBef>
                <a:spcPts val="1200"/>
              </a:spcBef>
              <a:spcAft>
                <a:spcPts val="1200"/>
              </a:spcAft>
            </a:pPr>
            <a:r>
              <a:rPr lang="en-GB" sz="3200" dirty="0">
                <a:solidFill>
                  <a:srgbClr val="000000"/>
                </a:solidFill>
                <a:latin typeface="Aptos" panose="020B0004020202020204" pitchFamily="34" charset="0"/>
                <a:sym typeface="Quicksand Bold"/>
              </a:rPr>
              <a:t>- The need to address challenges through collective efforts, joint coordination, and regional and international cooperation.</a:t>
            </a:r>
            <a:endParaRPr lang="en-US" sz="3200" dirty="0">
              <a:solidFill>
                <a:srgbClr val="000000"/>
              </a:solidFill>
              <a:latin typeface="Aptos" panose="020B0004020202020204" pitchFamily="34" charset="0"/>
              <a:sym typeface="Quicksand Medium"/>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5">
            <a:extLst>
              <a:ext uri="{FF2B5EF4-FFF2-40B4-BE49-F238E27FC236}">
                <a16:creationId xmlns:a16="http://schemas.microsoft.com/office/drawing/2014/main" id="{AE1B8574-ABE1-6D1E-D86F-2B4B8A343828}"/>
              </a:ext>
            </a:extLst>
          </p:cNvPr>
          <p:cNvSpPr>
            <a:spLocks noGrp="1"/>
          </p:cNvSpPr>
          <p:nvPr>
            <p:ph type="sldNum" sz="quarter" idx="12"/>
          </p:nvPr>
        </p:nvSpPr>
        <p:spPr/>
        <p:txBody>
          <a:bodyPr/>
          <a:lstStyle/>
          <a:p>
            <a:fld id="{077978AB-13DC-DC4C-8221-CAAEB162FCD8}" type="slidenum">
              <a:rPr kumimoji="1" lang="zh-CN" altLang="en-US" smtClean="0"/>
              <a:t>4</a:t>
            </a:fld>
            <a:endParaRPr kumimoji="1" lang="zh-CN" altLang="en-US"/>
          </a:p>
        </p:txBody>
      </p:sp>
      <p:sp>
        <p:nvSpPr>
          <p:cNvPr id="10" name="标题 3">
            <a:extLst>
              <a:ext uri="{FF2B5EF4-FFF2-40B4-BE49-F238E27FC236}">
                <a16:creationId xmlns:a16="http://schemas.microsoft.com/office/drawing/2014/main" id="{4E5C9EC8-194B-14D6-315B-17A689F4FB03}"/>
              </a:ext>
            </a:extLst>
          </p:cNvPr>
          <p:cNvSpPr>
            <a:spLocks noGrp="1"/>
          </p:cNvSpPr>
          <p:nvPr/>
        </p:nvSpPr>
        <p:spPr>
          <a:xfrm>
            <a:off x="1211620" y="1017587"/>
            <a:ext cx="14420971" cy="412591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altLang="zh-CN" b="1" dirty="0">
                <a:solidFill>
                  <a:srgbClr val="000000"/>
                </a:solidFill>
                <a:latin typeface="Quicksand Bold"/>
                <a:sym typeface="Quicksand Bold"/>
              </a:rPr>
              <a:t>NUA and </a:t>
            </a:r>
            <a:r>
              <a:rPr lang="en-US" sz="6000" b="1" dirty="0">
                <a:solidFill>
                  <a:srgbClr val="000000"/>
                </a:solidFill>
                <a:latin typeface="Quicksand Bold"/>
                <a:ea typeface="Quicksand Bold"/>
                <a:cs typeface="Quicksand Bold"/>
                <a:sym typeface="Quicksand Bold"/>
              </a:rPr>
              <a:t>ASHSUD</a:t>
            </a:r>
            <a:endParaRPr lang="zh-CN" altLang="en-US" dirty="0"/>
          </a:p>
        </p:txBody>
      </p:sp>
      <p:sp>
        <p:nvSpPr>
          <p:cNvPr id="11" name="文本占位符 4">
            <a:extLst>
              <a:ext uri="{FF2B5EF4-FFF2-40B4-BE49-F238E27FC236}">
                <a16:creationId xmlns:a16="http://schemas.microsoft.com/office/drawing/2014/main" id="{2C2E26E7-E22F-649C-9241-27A54B920D10}"/>
              </a:ext>
            </a:extLst>
          </p:cNvPr>
          <p:cNvSpPr>
            <a:spLocks noGrp="1"/>
          </p:cNvSpPr>
          <p:nvPr/>
        </p:nvSpPr>
        <p:spPr>
          <a:xfrm>
            <a:off x="1211620" y="5264902"/>
            <a:ext cx="14420971" cy="216935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altLang="zh-CN">
                <a:solidFill>
                  <a:srgbClr val="000000"/>
                </a:solidFill>
                <a:latin typeface="Aptos" panose="020B0004020202020204" pitchFamily="34" charset="0"/>
                <a:ea typeface="Quicksand Bold"/>
                <a:cs typeface="Quicksand Bold"/>
                <a:sym typeface="Quicksand Bold"/>
              </a:rPr>
              <a:t>A Tale of 2 Strategies</a:t>
            </a:r>
            <a:endParaRPr lang="zh-CN" altLang="en-US">
              <a:latin typeface="Aptos" panose="020B0004020202020204" pitchFamily="34" charset="0"/>
            </a:endParaRPr>
          </a:p>
        </p:txBody>
      </p:sp>
      <p:pic>
        <p:nvPicPr>
          <p:cNvPr id="2" name="Picture 2" descr="The New Urban Agenda - Habitat III">
            <a:extLst>
              <a:ext uri="{FF2B5EF4-FFF2-40B4-BE49-F238E27FC236}">
                <a16:creationId xmlns:a16="http://schemas.microsoft.com/office/drawing/2014/main" id="{9832FA78-0288-10C3-98ED-21C080FD3A3B}"/>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8877300" y="3734885"/>
            <a:ext cx="3733800" cy="498086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UN-HABITAT REGIONAL OFFICE FOR ARAB STATES Overview 2018">
            <a:extLst>
              <a:ext uri="{FF2B5EF4-FFF2-40B4-BE49-F238E27FC236}">
                <a16:creationId xmlns:a16="http://schemas.microsoft.com/office/drawing/2014/main" id="{B8C1FD9E-5185-0E3A-2751-647AB4BD915F}"/>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2801600" y="3996955"/>
            <a:ext cx="5228332" cy="47187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15424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8"/>
          <p:cNvSpPr txBox="1"/>
          <p:nvPr/>
        </p:nvSpPr>
        <p:spPr>
          <a:xfrm>
            <a:off x="2261844" y="1469934"/>
            <a:ext cx="10408381" cy="626582"/>
          </a:xfrm>
          <a:prstGeom prst="rect">
            <a:avLst/>
          </a:prstGeom>
        </p:spPr>
        <p:txBody>
          <a:bodyPr lIns="0" tIns="0" rIns="0" bIns="0" rtlCol="0" anchor="t">
            <a:spAutoFit/>
          </a:bodyPr>
          <a:lstStyle/>
          <a:p>
            <a:pPr algn="l">
              <a:lnSpc>
                <a:spcPts val="5314"/>
              </a:lnSpc>
              <a:spcBef>
                <a:spcPct val="0"/>
              </a:spcBef>
            </a:pPr>
            <a:r>
              <a:rPr lang="en-US" sz="3795" b="1">
                <a:solidFill>
                  <a:srgbClr val="000000"/>
                </a:solidFill>
                <a:latin typeface="Quicksand Bold"/>
                <a:ea typeface="Quicksand Bold"/>
                <a:cs typeface="Quicksand Bold"/>
                <a:sym typeface="Quicksand Bold"/>
              </a:rPr>
              <a:t>NUA and ASHSUD</a:t>
            </a:r>
          </a:p>
        </p:txBody>
      </p:sp>
      <p:grpSp>
        <p:nvGrpSpPr>
          <p:cNvPr id="9" name="Group 9"/>
          <p:cNvGrpSpPr/>
          <p:nvPr/>
        </p:nvGrpSpPr>
        <p:grpSpPr>
          <a:xfrm>
            <a:off x="2261844" y="2324100"/>
            <a:ext cx="4057952" cy="568848"/>
            <a:chOff x="0" y="0"/>
            <a:chExt cx="5410603" cy="758464"/>
          </a:xfrm>
        </p:grpSpPr>
        <p:grpSp>
          <p:nvGrpSpPr>
            <p:cNvPr id="10" name="Group 10"/>
            <p:cNvGrpSpPr/>
            <p:nvPr/>
          </p:nvGrpSpPr>
          <p:grpSpPr>
            <a:xfrm>
              <a:off x="0" y="0"/>
              <a:ext cx="3169190" cy="758464"/>
              <a:chOff x="0" y="0"/>
              <a:chExt cx="597776" cy="143062"/>
            </a:xfrm>
          </p:grpSpPr>
          <p:sp>
            <p:nvSpPr>
              <p:cNvPr id="11" name="Freeform 11"/>
              <p:cNvSpPr/>
              <p:nvPr/>
            </p:nvSpPr>
            <p:spPr>
              <a:xfrm>
                <a:off x="0" y="0"/>
                <a:ext cx="597776" cy="143062"/>
              </a:xfrm>
              <a:custGeom>
                <a:avLst/>
                <a:gdLst/>
                <a:ahLst/>
                <a:cxnLst/>
                <a:rect l="l" t="t" r="r" b="b"/>
                <a:pathLst>
                  <a:path w="597776" h="143062">
                    <a:moveTo>
                      <a:pt x="0" y="0"/>
                    </a:moveTo>
                    <a:lnTo>
                      <a:pt x="597776" y="0"/>
                    </a:lnTo>
                    <a:lnTo>
                      <a:pt x="597776" y="143062"/>
                    </a:lnTo>
                    <a:lnTo>
                      <a:pt x="0" y="143062"/>
                    </a:lnTo>
                    <a:close/>
                  </a:path>
                </a:pathLst>
              </a:custGeom>
              <a:solidFill>
                <a:srgbClr val="0BAB98"/>
              </a:solidFill>
            </p:spPr>
            <p:txBody>
              <a:bodyPr/>
              <a:lstStyle/>
              <a:p>
                <a:endParaRPr lang="zh-CN" altLang="en-US"/>
              </a:p>
            </p:txBody>
          </p:sp>
          <p:sp>
            <p:nvSpPr>
              <p:cNvPr id="12" name="TextBox 12"/>
              <p:cNvSpPr txBox="1"/>
              <p:nvPr/>
            </p:nvSpPr>
            <p:spPr>
              <a:xfrm>
                <a:off x="0" y="-47625"/>
                <a:ext cx="597776" cy="190687"/>
              </a:xfrm>
              <a:prstGeom prst="rect">
                <a:avLst/>
              </a:prstGeom>
            </p:spPr>
            <p:txBody>
              <a:bodyPr lIns="50800" tIns="50800" rIns="50800" bIns="50800" rtlCol="0" anchor="ctr"/>
              <a:lstStyle/>
              <a:p>
                <a:pPr algn="ctr">
                  <a:lnSpc>
                    <a:spcPts val="1650"/>
                  </a:lnSpc>
                </a:pPr>
                <a:endParaRPr/>
              </a:p>
            </p:txBody>
          </p:sp>
        </p:grpSp>
        <p:sp>
          <p:nvSpPr>
            <p:cNvPr id="13" name="TextBox 13"/>
            <p:cNvSpPr txBox="1"/>
            <p:nvPr/>
          </p:nvSpPr>
          <p:spPr>
            <a:xfrm>
              <a:off x="297310" y="-18831"/>
              <a:ext cx="5113293" cy="733425"/>
            </a:xfrm>
            <a:prstGeom prst="rect">
              <a:avLst/>
            </a:prstGeom>
          </p:spPr>
          <p:txBody>
            <a:bodyPr lIns="0" tIns="0" rIns="0" bIns="0" rtlCol="0" anchor="t">
              <a:spAutoFit/>
            </a:bodyPr>
            <a:lstStyle/>
            <a:p>
              <a:pPr algn="l">
                <a:lnSpc>
                  <a:spcPts val="4800"/>
                </a:lnSpc>
              </a:pPr>
              <a:r>
                <a:rPr lang="en-US" sz="3000" b="1">
                  <a:solidFill>
                    <a:srgbClr val="FFFFFF"/>
                  </a:solidFill>
                  <a:latin typeface="Quicksand Bold"/>
                  <a:ea typeface="Quicksand Bold"/>
                  <a:cs typeface="Quicksand Bold"/>
                  <a:sym typeface="Quicksand Bold"/>
                </a:rPr>
                <a:t>Vision</a:t>
              </a:r>
            </a:p>
          </p:txBody>
        </p:sp>
      </p:grpSp>
      <p:sp>
        <p:nvSpPr>
          <p:cNvPr id="3" name="内容占位符 13">
            <a:extLst>
              <a:ext uri="{FF2B5EF4-FFF2-40B4-BE49-F238E27FC236}">
                <a16:creationId xmlns:a16="http://schemas.microsoft.com/office/drawing/2014/main" id="{6F65A77A-FB63-3134-B5EA-33964C43512F}"/>
              </a:ext>
            </a:extLst>
          </p:cNvPr>
          <p:cNvSpPr txBox="1">
            <a:spLocks/>
          </p:cNvSpPr>
          <p:nvPr/>
        </p:nvSpPr>
        <p:spPr>
          <a:xfrm>
            <a:off x="2430708" y="3543300"/>
            <a:ext cx="6012253" cy="4267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zh-CN" dirty="0">
                <a:solidFill>
                  <a:srgbClr val="000000"/>
                </a:solidFill>
                <a:latin typeface="Aptos" panose="020B0004020202020204" pitchFamily="34" charset="0"/>
                <a:ea typeface="Helvetica Neue Light" panose="02000403000000020004" pitchFamily="2" charset="0"/>
                <a:cs typeface="Quicksand Bold"/>
                <a:sym typeface="Quicksand Bold"/>
              </a:rPr>
              <a:t>Member countries can inhabit and produce </a:t>
            </a:r>
            <a:r>
              <a:rPr lang="en-US" altLang="zh-CN" b="1" dirty="0">
                <a:solidFill>
                  <a:srgbClr val="C00000"/>
                </a:solidFill>
                <a:latin typeface="Aptos" panose="020B0004020202020204" pitchFamily="34" charset="0"/>
                <a:ea typeface="Helvetica Neue Light" panose="02000403000000020004" pitchFamily="2" charset="0"/>
                <a:cs typeface="Quicksand Bold"/>
                <a:sym typeface="Quicksand Bold"/>
              </a:rPr>
              <a:t>just, safe, healthy, accessible, affordable, resilient, and sustainable cities </a:t>
            </a:r>
            <a:r>
              <a:rPr lang="en-US" altLang="zh-CN" dirty="0">
                <a:solidFill>
                  <a:srgbClr val="000000"/>
                </a:solidFill>
                <a:latin typeface="Aptos" panose="020B0004020202020204" pitchFamily="34" charset="0"/>
                <a:ea typeface="Helvetica Neue Light" panose="02000403000000020004" pitchFamily="2" charset="0"/>
                <a:cs typeface="Quicksand Bold"/>
                <a:sym typeface="Quicksand Bold"/>
              </a:rPr>
              <a:t>and human settlements, to </a:t>
            </a:r>
            <a:r>
              <a:rPr lang="en-US" altLang="zh-CN" b="1" dirty="0">
                <a:solidFill>
                  <a:srgbClr val="C00000"/>
                </a:solidFill>
                <a:latin typeface="Aptos" panose="020B0004020202020204" pitchFamily="34" charset="0"/>
                <a:ea typeface="Helvetica Neue Light" panose="02000403000000020004" pitchFamily="2" charset="0"/>
                <a:cs typeface="Quicksand Bold"/>
                <a:sym typeface="Quicksand Bold"/>
              </a:rPr>
              <a:t>foster prosperity and quality of life for all</a:t>
            </a:r>
            <a:r>
              <a:rPr lang="en-US" altLang="zh-CN" dirty="0">
                <a:solidFill>
                  <a:srgbClr val="000000"/>
                </a:solidFill>
                <a:latin typeface="Aptos" panose="020B0004020202020204" pitchFamily="34" charset="0"/>
                <a:ea typeface="Helvetica Neue Light" panose="02000403000000020004" pitchFamily="2" charset="0"/>
                <a:cs typeface="Quicksand Bold"/>
                <a:sym typeface="Quicksand Bold"/>
              </a:rPr>
              <a:t>.</a:t>
            </a:r>
            <a:endParaRPr lang="zh-CN" altLang="en-US" dirty="0">
              <a:solidFill>
                <a:schemeClr val="accent5"/>
              </a:solidFill>
              <a:latin typeface="Aptos" panose="020B0004020202020204" pitchFamily="34" charset="0"/>
            </a:endParaRPr>
          </a:p>
        </p:txBody>
      </p:sp>
      <p:sp>
        <p:nvSpPr>
          <p:cNvPr id="5" name="内容占位符 16">
            <a:extLst>
              <a:ext uri="{FF2B5EF4-FFF2-40B4-BE49-F238E27FC236}">
                <a16:creationId xmlns:a16="http://schemas.microsoft.com/office/drawing/2014/main" id="{8088EE06-3E79-DE9D-4D68-25D3A4043AB5}"/>
              </a:ext>
            </a:extLst>
          </p:cNvPr>
          <p:cNvSpPr txBox="1">
            <a:spLocks/>
          </p:cNvSpPr>
          <p:nvPr/>
        </p:nvSpPr>
        <p:spPr>
          <a:xfrm>
            <a:off x="8458201" y="3543300"/>
            <a:ext cx="5867400" cy="458947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zh-CN">
                <a:solidFill>
                  <a:srgbClr val="000000"/>
                </a:solidFill>
                <a:latin typeface="Aptos" panose="020B0004020202020204" pitchFamily="34" charset="0"/>
                <a:ea typeface="Helvetica Neue Light" panose="02000403000000020004" pitchFamily="2" charset="0"/>
                <a:cs typeface="Quicksand Bold"/>
                <a:sym typeface="Quicksand Bold"/>
              </a:rPr>
              <a:t>Member </a:t>
            </a:r>
            <a:r>
              <a:rPr lang="en-GB" altLang="zh-CN">
                <a:solidFill>
                  <a:srgbClr val="000000"/>
                </a:solidFill>
                <a:latin typeface="Aptos" panose="020B0004020202020204" pitchFamily="34" charset="0"/>
                <a:ea typeface="Helvetica Neue Light" panose="02000403000000020004" pitchFamily="2" charset="0"/>
                <a:cs typeface="Quicksand Bold"/>
                <a:sym typeface="Quicksand Bold"/>
              </a:rPr>
              <a:t>countries </a:t>
            </a:r>
            <a:r>
              <a:rPr lang="en-US" altLang="zh-CN">
                <a:solidFill>
                  <a:srgbClr val="000000"/>
                </a:solidFill>
                <a:latin typeface="Aptos" panose="020B0004020202020204" pitchFamily="34" charset="0"/>
                <a:ea typeface="Helvetica Neue Light" panose="02000403000000020004" pitchFamily="2" charset="0"/>
                <a:cs typeface="Quicksand Bold"/>
                <a:sym typeface="Quicksand Bold"/>
              </a:rPr>
              <a:t>are able to develop </a:t>
            </a:r>
            <a:r>
              <a:rPr lang="en-GB" altLang="zh-CN" b="1">
                <a:solidFill>
                  <a:srgbClr val="C00000"/>
                </a:solidFill>
                <a:latin typeface="Aptos" panose="020B0004020202020204" pitchFamily="34" charset="0"/>
                <a:ea typeface="Helvetica Neue Light" panose="02000403000000020004" pitchFamily="2" charset="0"/>
                <a:cs typeface="Quicksand Bold"/>
                <a:sym typeface="Quicksand Bold"/>
              </a:rPr>
              <a:t>integrated and sustainable human settlements, resilient and competitiveness</a:t>
            </a:r>
            <a:r>
              <a:rPr lang="en-GB" altLang="zh-CN">
                <a:solidFill>
                  <a:srgbClr val="000000"/>
                </a:solidFill>
                <a:latin typeface="Aptos" panose="020B0004020202020204" pitchFamily="34" charset="0"/>
                <a:ea typeface="Helvetica Neue Light" panose="02000403000000020004" pitchFamily="2" charset="0"/>
                <a:cs typeface="Quicksand Bold"/>
                <a:sym typeface="Quicksand Bold"/>
              </a:rPr>
              <a:t>, providing a </a:t>
            </a:r>
            <a:r>
              <a:rPr lang="en-GB" altLang="zh-CN" b="1">
                <a:solidFill>
                  <a:srgbClr val="C00000"/>
                </a:solidFill>
                <a:latin typeface="Aptos" panose="020B0004020202020204" pitchFamily="34" charset="0"/>
                <a:ea typeface="Helvetica Neue Light" panose="02000403000000020004" pitchFamily="2" charset="0"/>
                <a:cs typeface="Quicksand Bold"/>
                <a:sym typeface="Quicksand Bold"/>
              </a:rPr>
              <a:t>better quality of life </a:t>
            </a:r>
            <a:r>
              <a:rPr lang="en-GB" altLang="zh-CN">
                <a:solidFill>
                  <a:srgbClr val="000000"/>
                </a:solidFill>
                <a:latin typeface="Aptos" panose="020B0004020202020204" pitchFamily="34" charset="0"/>
                <a:ea typeface="Helvetica Neue Light" panose="02000403000000020004" pitchFamily="2" charset="0"/>
                <a:cs typeface="Quicksand Bold"/>
                <a:sym typeface="Quicksand Bold"/>
              </a:rPr>
              <a:t>in the Arab world.</a:t>
            </a:r>
            <a:endParaRPr lang="zh-CN" altLang="en-US">
              <a:solidFill>
                <a:schemeClr val="accent5"/>
              </a:solidFill>
              <a:latin typeface="Aptos" panose="020B0004020202020204" pitchFamily="34" charset="0"/>
            </a:endParaRPr>
          </a:p>
        </p:txBody>
      </p:sp>
      <p:pic>
        <p:nvPicPr>
          <p:cNvPr id="1026" name="Picture 2" descr="The New Urban Agenda - Habitat III">
            <a:extLst>
              <a:ext uri="{FF2B5EF4-FFF2-40B4-BE49-F238E27FC236}">
                <a16:creationId xmlns:a16="http://schemas.microsoft.com/office/drawing/2014/main" id="{0E521281-A0EF-9FFA-C9BD-B45ACDD5EECF}"/>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28600" y="4152900"/>
            <a:ext cx="1929139" cy="257345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UN-HABITAT REGIONAL OFFICE FOR ARAB STATES Overview 2018">
            <a:extLst>
              <a:ext uri="{FF2B5EF4-FFF2-40B4-BE49-F238E27FC236}">
                <a16:creationId xmlns:a16="http://schemas.microsoft.com/office/drawing/2014/main" id="{CA61BF9C-4EA6-FFDA-0C49-B881263AEA1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4712285" y="4305300"/>
            <a:ext cx="3093779" cy="279226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4EBFB6-CBF3-F63B-962D-C27D0FE76E11}"/>
            </a:ext>
          </a:extLst>
        </p:cNvPr>
        <p:cNvGrpSpPr/>
        <p:nvPr/>
      </p:nvGrpSpPr>
      <p:grpSpPr>
        <a:xfrm>
          <a:off x="0" y="0"/>
          <a:ext cx="0" cy="0"/>
          <a:chOff x="0" y="0"/>
          <a:chExt cx="0" cy="0"/>
        </a:xfrm>
      </p:grpSpPr>
      <p:sp>
        <p:nvSpPr>
          <p:cNvPr id="8" name="TextBox 8">
            <a:extLst>
              <a:ext uri="{FF2B5EF4-FFF2-40B4-BE49-F238E27FC236}">
                <a16:creationId xmlns:a16="http://schemas.microsoft.com/office/drawing/2014/main" id="{EDF47EED-F5A5-EE53-7006-ACC287D6F9D2}"/>
              </a:ext>
            </a:extLst>
          </p:cNvPr>
          <p:cNvSpPr txBox="1"/>
          <p:nvPr/>
        </p:nvSpPr>
        <p:spPr>
          <a:xfrm>
            <a:off x="352163" y="1469934"/>
            <a:ext cx="10408381" cy="626582"/>
          </a:xfrm>
          <a:prstGeom prst="rect">
            <a:avLst/>
          </a:prstGeom>
        </p:spPr>
        <p:txBody>
          <a:bodyPr lIns="0" tIns="0" rIns="0" bIns="0" rtlCol="0" anchor="t">
            <a:spAutoFit/>
          </a:bodyPr>
          <a:lstStyle/>
          <a:p>
            <a:pPr algn="l">
              <a:lnSpc>
                <a:spcPts val="5314"/>
              </a:lnSpc>
              <a:spcBef>
                <a:spcPct val="0"/>
              </a:spcBef>
            </a:pPr>
            <a:r>
              <a:rPr lang="en-US" sz="3795" b="1">
                <a:solidFill>
                  <a:srgbClr val="000000"/>
                </a:solidFill>
                <a:latin typeface="Quicksand Bold"/>
                <a:ea typeface="Quicksand Bold"/>
                <a:cs typeface="Quicksand Bold"/>
                <a:sym typeface="Quicksand Bold"/>
              </a:rPr>
              <a:t>NUA and ASHSUD</a:t>
            </a:r>
          </a:p>
        </p:txBody>
      </p:sp>
      <p:grpSp>
        <p:nvGrpSpPr>
          <p:cNvPr id="9" name="Group 9">
            <a:extLst>
              <a:ext uri="{FF2B5EF4-FFF2-40B4-BE49-F238E27FC236}">
                <a16:creationId xmlns:a16="http://schemas.microsoft.com/office/drawing/2014/main" id="{68EC5DA3-F69C-7A53-08B1-7D1E54427C59}"/>
              </a:ext>
            </a:extLst>
          </p:cNvPr>
          <p:cNvGrpSpPr/>
          <p:nvPr/>
        </p:nvGrpSpPr>
        <p:grpSpPr>
          <a:xfrm>
            <a:off x="2261844" y="2134732"/>
            <a:ext cx="4057952" cy="758216"/>
            <a:chOff x="0" y="-252491"/>
            <a:chExt cx="5410603" cy="1010955"/>
          </a:xfrm>
        </p:grpSpPr>
        <p:grpSp>
          <p:nvGrpSpPr>
            <p:cNvPr id="10" name="Group 10">
              <a:extLst>
                <a:ext uri="{FF2B5EF4-FFF2-40B4-BE49-F238E27FC236}">
                  <a16:creationId xmlns:a16="http://schemas.microsoft.com/office/drawing/2014/main" id="{8EDAE198-A8E8-C872-0A87-564DA6145A02}"/>
                </a:ext>
              </a:extLst>
            </p:cNvPr>
            <p:cNvGrpSpPr/>
            <p:nvPr/>
          </p:nvGrpSpPr>
          <p:grpSpPr>
            <a:xfrm>
              <a:off x="0" y="-252491"/>
              <a:ext cx="3791406" cy="1010955"/>
              <a:chOff x="0" y="-47625"/>
              <a:chExt cx="715139" cy="190687"/>
            </a:xfrm>
          </p:grpSpPr>
          <p:sp>
            <p:nvSpPr>
              <p:cNvPr id="11" name="Freeform 11">
                <a:extLst>
                  <a:ext uri="{FF2B5EF4-FFF2-40B4-BE49-F238E27FC236}">
                    <a16:creationId xmlns:a16="http://schemas.microsoft.com/office/drawing/2014/main" id="{230FE27B-D114-53F4-93B9-35FC8953F39A}"/>
                  </a:ext>
                </a:extLst>
              </p:cNvPr>
              <p:cNvSpPr/>
              <p:nvPr/>
            </p:nvSpPr>
            <p:spPr>
              <a:xfrm>
                <a:off x="0" y="0"/>
                <a:ext cx="715139" cy="143062"/>
              </a:xfrm>
              <a:custGeom>
                <a:avLst/>
                <a:gdLst/>
                <a:ahLst/>
                <a:cxnLst/>
                <a:rect l="l" t="t" r="r" b="b"/>
                <a:pathLst>
                  <a:path w="597776" h="143062">
                    <a:moveTo>
                      <a:pt x="0" y="0"/>
                    </a:moveTo>
                    <a:lnTo>
                      <a:pt x="597776" y="0"/>
                    </a:lnTo>
                    <a:lnTo>
                      <a:pt x="597776" y="143062"/>
                    </a:lnTo>
                    <a:lnTo>
                      <a:pt x="0" y="143062"/>
                    </a:lnTo>
                    <a:close/>
                  </a:path>
                </a:pathLst>
              </a:custGeom>
              <a:solidFill>
                <a:srgbClr val="0BAB98"/>
              </a:solidFill>
            </p:spPr>
            <p:txBody>
              <a:bodyPr/>
              <a:lstStyle/>
              <a:p>
                <a:endParaRPr lang="zh-CN" altLang="en-US"/>
              </a:p>
            </p:txBody>
          </p:sp>
          <p:sp>
            <p:nvSpPr>
              <p:cNvPr id="12" name="TextBox 12">
                <a:extLst>
                  <a:ext uri="{FF2B5EF4-FFF2-40B4-BE49-F238E27FC236}">
                    <a16:creationId xmlns:a16="http://schemas.microsoft.com/office/drawing/2014/main" id="{6B044C46-2811-554E-66CA-641A107079F5}"/>
                  </a:ext>
                </a:extLst>
              </p:cNvPr>
              <p:cNvSpPr txBox="1"/>
              <p:nvPr/>
            </p:nvSpPr>
            <p:spPr>
              <a:xfrm>
                <a:off x="0" y="-47625"/>
                <a:ext cx="597776" cy="190687"/>
              </a:xfrm>
              <a:prstGeom prst="rect">
                <a:avLst/>
              </a:prstGeom>
            </p:spPr>
            <p:txBody>
              <a:bodyPr lIns="50800" tIns="50800" rIns="50800" bIns="50800" rtlCol="0" anchor="ctr"/>
              <a:lstStyle/>
              <a:p>
                <a:pPr algn="ctr">
                  <a:lnSpc>
                    <a:spcPts val="1650"/>
                  </a:lnSpc>
                </a:pPr>
                <a:endParaRPr/>
              </a:p>
            </p:txBody>
          </p:sp>
        </p:grpSp>
        <p:sp>
          <p:nvSpPr>
            <p:cNvPr id="13" name="TextBox 13">
              <a:extLst>
                <a:ext uri="{FF2B5EF4-FFF2-40B4-BE49-F238E27FC236}">
                  <a16:creationId xmlns:a16="http://schemas.microsoft.com/office/drawing/2014/main" id="{71F0A281-C331-0509-F4D9-0E089848D15F}"/>
                </a:ext>
              </a:extLst>
            </p:cNvPr>
            <p:cNvSpPr txBox="1"/>
            <p:nvPr/>
          </p:nvSpPr>
          <p:spPr>
            <a:xfrm>
              <a:off x="297310" y="-18831"/>
              <a:ext cx="5113293" cy="733425"/>
            </a:xfrm>
            <a:prstGeom prst="rect">
              <a:avLst/>
            </a:prstGeom>
          </p:spPr>
          <p:txBody>
            <a:bodyPr lIns="0" tIns="0" rIns="0" bIns="0" rtlCol="0" anchor="t">
              <a:spAutoFit/>
            </a:bodyPr>
            <a:lstStyle/>
            <a:p>
              <a:pPr algn="l">
                <a:lnSpc>
                  <a:spcPts val="4800"/>
                </a:lnSpc>
              </a:pPr>
              <a:r>
                <a:rPr lang="en-US" sz="3000" b="1">
                  <a:solidFill>
                    <a:srgbClr val="FFFFFF"/>
                  </a:solidFill>
                  <a:latin typeface="Quicksand Bold"/>
                  <a:ea typeface="Quicksand Bold"/>
                  <a:cs typeface="Quicksand Bold"/>
                  <a:sym typeface="Quicksand Bold"/>
                </a:rPr>
                <a:t>3 Main Pillars</a:t>
              </a:r>
            </a:p>
          </p:txBody>
        </p:sp>
      </p:grpSp>
      <p:sp>
        <p:nvSpPr>
          <p:cNvPr id="3" name="内容占位符 13">
            <a:extLst>
              <a:ext uri="{FF2B5EF4-FFF2-40B4-BE49-F238E27FC236}">
                <a16:creationId xmlns:a16="http://schemas.microsoft.com/office/drawing/2014/main" id="{36DE44E7-24C7-752C-379A-8ED079A356E7}"/>
              </a:ext>
            </a:extLst>
          </p:cNvPr>
          <p:cNvSpPr txBox="1">
            <a:spLocks/>
          </p:cNvSpPr>
          <p:nvPr/>
        </p:nvSpPr>
        <p:spPr>
          <a:xfrm>
            <a:off x="2362200" y="3117966"/>
            <a:ext cx="5709317" cy="598793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lgn="justLow">
              <a:buFont typeface="+mj-lt"/>
              <a:buAutoNum type="arabicPeriod"/>
            </a:pPr>
            <a:r>
              <a:rPr lang="en-US" altLang="zh-CN" sz="2400" dirty="0">
                <a:solidFill>
                  <a:srgbClr val="000000"/>
                </a:solidFill>
                <a:latin typeface="Aptos" panose="020B0004020202020204" pitchFamily="34" charset="0"/>
                <a:ea typeface="Helvetica Neue Light" panose="02000403000000020004" pitchFamily="2" charset="0"/>
                <a:cs typeface="Quicksand Bold"/>
                <a:sym typeface="Quicksand Bold"/>
              </a:rPr>
              <a:t>   Transformative commitments for sustainable urban development</a:t>
            </a:r>
          </a:p>
          <a:p>
            <a:pPr marL="457200" lvl="1" indent="0" algn="justLow">
              <a:buNone/>
            </a:pPr>
            <a:r>
              <a:rPr lang="en-US" altLang="zh-CN" sz="2000" dirty="0">
                <a:solidFill>
                  <a:srgbClr val="000000"/>
                </a:solidFill>
                <a:latin typeface="Aptos" panose="020B0004020202020204" pitchFamily="34" charset="0"/>
                <a:ea typeface="Helvetica Neue Light" panose="02000403000000020004" pitchFamily="2" charset="0"/>
                <a:cs typeface="Quicksand Bold"/>
                <a:sym typeface="Quicksand Bold"/>
              </a:rPr>
              <a:t>(1-1) Sustainable urban development for social inclusion and ending poverty</a:t>
            </a:r>
          </a:p>
          <a:p>
            <a:pPr marL="457200" lvl="1" indent="0" algn="justLow">
              <a:buNone/>
            </a:pPr>
            <a:r>
              <a:rPr lang="en-US" altLang="zh-CN" sz="2000" dirty="0">
                <a:solidFill>
                  <a:srgbClr val="000000"/>
                </a:solidFill>
                <a:latin typeface="Aptos" panose="020B0004020202020204" pitchFamily="34" charset="0"/>
                <a:ea typeface="Helvetica Neue Light" panose="02000403000000020004" pitchFamily="2" charset="0"/>
                <a:cs typeface="Quicksand Bold"/>
                <a:sym typeface="Quicksand Bold"/>
              </a:rPr>
              <a:t>(1-2) Sustainable and inclusive urban prosperity and opportunities for all </a:t>
            </a:r>
          </a:p>
          <a:p>
            <a:pPr marL="457200" lvl="1" indent="0" algn="justLow">
              <a:buNone/>
            </a:pPr>
            <a:r>
              <a:rPr lang="en-US" altLang="zh-CN" sz="2000" dirty="0">
                <a:solidFill>
                  <a:srgbClr val="000000"/>
                </a:solidFill>
                <a:latin typeface="Aptos" panose="020B0004020202020204" pitchFamily="34" charset="0"/>
                <a:ea typeface="Helvetica Neue Light" panose="02000403000000020004" pitchFamily="2" charset="0"/>
                <a:cs typeface="Quicksand Bold"/>
                <a:sym typeface="Quicksand Bold"/>
              </a:rPr>
              <a:t>(1-3) Environmentally sustainable and resilient urban development</a:t>
            </a:r>
          </a:p>
          <a:p>
            <a:pPr marL="457200" indent="-457200" algn="justLow">
              <a:buFont typeface="+mj-lt"/>
              <a:buAutoNum type="arabicPeriod"/>
            </a:pPr>
            <a:r>
              <a:rPr lang="en-US" altLang="zh-CN" sz="2400" dirty="0">
                <a:solidFill>
                  <a:srgbClr val="000000"/>
                </a:solidFill>
                <a:latin typeface="Aptos" panose="020B0004020202020204" pitchFamily="34" charset="0"/>
                <a:ea typeface="Helvetica Neue Light" panose="02000403000000020004" pitchFamily="2" charset="0"/>
                <a:cs typeface="Quicksand Bold"/>
                <a:sym typeface="Quicksand Bold"/>
              </a:rPr>
              <a:t>Effective implementation</a:t>
            </a:r>
          </a:p>
          <a:p>
            <a:pPr marL="457200" lvl="1" indent="0" algn="justLow">
              <a:buNone/>
            </a:pPr>
            <a:r>
              <a:rPr lang="en-US" altLang="zh-CN" sz="2000" dirty="0">
                <a:solidFill>
                  <a:srgbClr val="000000"/>
                </a:solidFill>
                <a:latin typeface="Aptos" panose="020B0004020202020204" pitchFamily="34" charset="0"/>
                <a:ea typeface="Helvetica Neue Light" panose="02000403000000020004" pitchFamily="2" charset="0"/>
                <a:cs typeface="Quicksand Bold"/>
                <a:sym typeface="Quicksand Bold"/>
              </a:rPr>
              <a:t>(2-1) Building the urban governance structure</a:t>
            </a:r>
          </a:p>
          <a:p>
            <a:pPr marL="457200" lvl="1" indent="0" algn="justLow">
              <a:buNone/>
            </a:pPr>
            <a:r>
              <a:rPr lang="en-US" altLang="zh-CN" sz="2000" dirty="0">
                <a:solidFill>
                  <a:srgbClr val="000000"/>
                </a:solidFill>
                <a:latin typeface="Aptos" panose="020B0004020202020204" pitchFamily="34" charset="0"/>
                <a:ea typeface="Helvetica Neue Light" panose="02000403000000020004" pitchFamily="2" charset="0"/>
                <a:cs typeface="Quicksand Bold"/>
                <a:sym typeface="Quicksand Bold"/>
              </a:rPr>
              <a:t>(2-2) Planning and managing urban spatial development</a:t>
            </a:r>
          </a:p>
          <a:p>
            <a:pPr marL="457200" lvl="1" indent="0" algn="justLow">
              <a:buNone/>
            </a:pPr>
            <a:r>
              <a:rPr lang="en-US" altLang="zh-CN" sz="2000" dirty="0">
                <a:solidFill>
                  <a:srgbClr val="000000"/>
                </a:solidFill>
                <a:latin typeface="Aptos" panose="020B0004020202020204" pitchFamily="34" charset="0"/>
                <a:ea typeface="Helvetica Neue Light" panose="02000403000000020004" pitchFamily="2" charset="0"/>
                <a:cs typeface="Quicksand Bold"/>
                <a:sym typeface="Quicksand Bold"/>
              </a:rPr>
              <a:t>(2-3) Means of implementation</a:t>
            </a:r>
          </a:p>
          <a:p>
            <a:pPr marL="457200" indent="-457200" algn="justLow">
              <a:buFont typeface="+mj-lt"/>
              <a:buAutoNum type="arabicPeriod"/>
            </a:pPr>
            <a:r>
              <a:rPr lang="en-US" altLang="zh-CN" sz="2400" dirty="0">
                <a:solidFill>
                  <a:srgbClr val="000000"/>
                </a:solidFill>
                <a:latin typeface="Aptos" panose="020B0004020202020204" pitchFamily="34" charset="0"/>
                <a:ea typeface="Helvetica Neue Light" panose="02000403000000020004" pitchFamily="2" charset="0"/>
                <a:cs typeface="Quicksand Bold"/>
                <a:sym typeface="Quicksand Bold"/>
              </a:rPr>
              <a:t>Follow-up and review</a:t>
            </a:r>
            <a:endParaRPr lang="zh-CN" altLang="en-US" sz="2400" dirty="0">
              <a:solidFill>
                <a:schemeClr val="accent5"/>
              </a:solidFill>
              <a:latin typeface="Aptos" panose="020B0004020202020204" pitchFamily="34" charset="0"/>
            </a:endParaRPr>
          </a:p>
        </p:txBody>
      </p:sp>
      <p:sp>
        <p:nvSpPr>
          <p:cNvPr id="5" name="内容占位符 16">
            <a:extLst>
              <a:ext uri="{FF2B5EF4-FFF2-40B4-BE49-F238E27FC236}">
                <a16:creationId xmlns:a16="http://schemas.microsoft.com/office/drawing/2014/main" id="{EEC72A28-A0BB-58EE-2D4F-7B25AFF039B4}"/>
              </a:ext>
            </a:extLst>
          </p:cNvPr>
          <p:cNvSpPr txBox="1">
            <a:spLocks/>
          </p:cNvSpPr>
          <p:nvPr/>
        </p:nvSpPr>
        <p:spPr>
          <a:xfrm>
            <a:off x="8333825" y="3117966"/>
            <a:ext cx="6262867" cy="6292074"/>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lgn="justLow">
              <a:buFont typeface="+mj-lt"/>
              <a:buAutoNum type="arabicPeriod"/>
            </a:pPr>
            <a:r>
              <a:rPr lang="en-GB" altLang="zh-CN" sz="2200" dirty="0">
                <a:solidFill>
                  <a:srgbClr val="000000"/>
                </a:solidFill>
                <a:latin typeface="Aptos" panose="020B0004020202020204" pitchFamily="34" charset="0"/>
                <a:ea typeface="Helvetica Neue Light" panose="02000403000000020004" pitchFamily="2" charset="0"/>
                <a:cs typeface="Quicksand Bold"/>
                <a:sym typeface="Quicksand Bold"/>
              </a:rPr>
              <a:t>Ensuring universal access to adequate, safe, and affordable housing and basic services, and achieving well-being</a:t>
            </a:r>
          </a:p>
          <a:p>
            <a:pPr marL="457200" indent="-457200" algn="justLow">
              <a:buFont typeface="+mj-lt"/>
              <a:buAutoNum type="arabicPeriod"/>
            </a:pPr>
            <a:r>
              <a:rPr lang="en-GB" altLang="zh-CN" sz="2200" dirty="0">
                <a:solidFill>
                  <a:srgbClr val="000000"/>
                </a:solidFill>
                <a:latin typeface="Aptos" panose="020B0004020202020204" pitchFamily="34" charset="0"/>
                <a:ea typeface="Helvetica Neue Light" panose="02000403000000020004" pitchFamily="2" charset="0"/>
                <a:cs typeface="Quicksand Bold"/>
                <a:sym typeface="Quicksand Bold"/>
              </a:rPr>
              <a:t>Achieving development equity and social inclusion</a:t>
            </a:r>
          </a:p>
          <a:p>
            <a:pPr marL="457200" indent="-457200" algn="justLow">
              <a:buFont typeface="+mj-lt"/>
              <a:buAutoNum type="arabicPeriod"/>
            </a:pPr>
            <a:r>
              <a:rPr lang="en-GB" altLang="zh-CN" sz="2200" dirty="0">
                <a:solidFill>
                  <a:srgbClr val="000000"/>
                </a:solidFill>
                <a:latin typeface="Aptos" panose="020B0004020202020204" pitchFamily="34" charset="0"/>
                <a:ea typeface="Helvetica Neue Light" panose="02000403000000020004" pitchFamily="2" charset="0"/>
                <a:cs typeface="Quicksand Bold"/>
                <a:sym typeface="Quicksand Bold"/>
              </a:rPr>
              <a:t>Planning integrated and sustainable human settlements in all countries of the Arab region</a:t>
            </a:r>
          </a:p>
          <a:p>
            <a:pPr marL="457200" indent="-457200" algn="justLow">
              <a:buFont typeface="+mj-lt"/>
              <a:buAutoNum type="arabicPeriod"/>
            </a:pPr>
            <a:r>
              <a:rPr lang="en-GB" altLang="zh-CN" sz="2200" dirty="0">
                <a:solidFill>
                  <a:srgbClr val="000000"/>
                </a:solidFill>
                <a:latin typeface="Aptos" panose="020B0004020202020204" pitchFamily="34" charset="0"/>
              </a:rPr>
              <a:t>Applying the principles of good urban governance and capacity building for planning and managing human settlements</a:t>
            </a:r>
          </a:p>
          <a:p>
            <a:pPr marL="457200" indent="-457200" algn="justLow">
              <a:buFont typeface="+mj-lt"/>
              <a:buAutoNum type="arabicPeriod"/>
            </a:pPr>
            <a:r>
              <a:rPr lang="en-GB" altLang="zh-CN" sz="2200" dirty="0">
                <a:solidFill>
                  <a:srgbClr val="000000"/>
                </a:solidFill>
                <a:latin typeface="Aptos" panose="020B0004020202020204" pitchFamily="34" charset="0"/>
              </a:rPr>
              <a:t>Improving urban environmental sustainability, enhancing resilience to climate change, and protecting natural resources</a:t>
            </a:r>
          </a:p>
          <a:p>
            <a:pPr marL="457200" indent="-457200" algn="justLow">
              <a:buFont typeface="+mj-lt"/>
              <a:buAutoNum type="arabicPeriod"/>
            </a:pPr>
            <a:r>
              <a:rPr lang="en-GB" altLang="zh-CN" sz="2200" dirty="0">
                <a:solidFill>
                  <a:srgbClr val="000000"/>
                </a:solidFill>
                <a:latin typeface="Aptos" panose="020B0004020202020204" pitchFamily="34" charset="0"/>
              </a:rPr>
              <a:t>Enhancing urban productivity to achieve economic growth and sustainable development at the national and regional levels</a:t>
            </a:r>
            <a:endParaRPr lang="zh-CN" altLang="en-US" sz="2200" dirty="0">
              <a:solidFill>
                <a:srgbClr val="000000"/>
              </a:solidFill>
              <a:latin typeface="Aptos" panose="020B0004020202020204" pitchFamily="34" charset="0"/>
            </a:endParaRPr>
          </a:p>
        </p:txBody>
      </p:sp>
      <p:pic>
        <p:nvPicPr>
          <p:cNvPr id="1026" name="Picture 2" descr="The New Urban Agenda - Habitat III">
            <a:extLst>
              <a:ext uri="{FF2B5EF4-FFF2-40B4-BE49-F238E27FC236}">
                <a16:creationId xmlns:a16="http://schemas.microsoft.com/office/drawing/2014/main" id="{B53EBA12-CBA7-8345-7000-C432A114D79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89446" y="3771900"/>
            <a:ext cx="1929139" cy="257345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UN-HABITAT REGIONAL OFFICE FOR ARAB STATES Overview 2018">
            <a:extLst>
              <a:ext uri="{FF2B5EF4-FFF2-40B4-BE49-F238E27FC236}">
                <a16:creationId xmlns:a16="http://schemas.microsoft.com/office/drawing/2014/main" id="{6A9414C7-F2E5-C4E9-0BF2-964B270BECD3}"/>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4712285" y="4305300"/>
            <a:ext cx="3093779" cy="2792266"/>
          </a:xfrm>
          <a:prstGeom prst="rect">
            <a:avLst/>
          </a:prstGeom>
          <a:noFill/>
          <a:extLst>
            <a:ext uri="{909E8E84-426E-40DD-AFC4-6F175D3DCCD1}">
              <a14:hiddenFill xmlns:a14="http://schemas.microsoft.com/office/drawing/2010/main">
                <a:solidFill>
                  <a:srgbClr val="FFFFFF"/>
                </a:solidFill>
              </a14:hiddenFill>
            </a:ext>
          </a:extLst>
        </p:spPr>
      </p:pic>
      <p:sp>
        <p:nvSpPr>
          <p:cNvPr id="27" name="Freeform 11">
            <a:extLst>
              <a:ext uri="{FF2B5EF4-FFF2-40B4-BE49-F238E27FC236}">
                <a16:creationId xmlns:a16="http://schemas.microsoft.com/office/drawing/2014/main" id="{887768C5-9E56-5C60-A741-49124F572FDD}"/>
              </a:ext>
            </a:extLst>
          </p:cNvPr>
          <p:cNvSpPr/>
          <p:nvPr/>
        </p:nvSpPr>
        <p:spPr>
          <a:xfrm>
            <a:off x="8383652" y="2324100"/>
            <a:ext cx="2376892" cy="568848"/>
          </a:xfrm>
          <a:custGeom>
            <a:avLst/>
            <a:gdLst/>
            <a:ahLst/>
            <a:cxnLst/>
            <a:rect l="l" t="t" r="r" b="b"/>
            <a:pathLst>
              <a:path w="597776" h="143062">
                <a:moveTo>
                  <a:pt x="0" y="0"/>
                </a:moveTo>
                <a:lnTo>
                  <a:pt x="597776" y="0"/>
                </a:lnTo>
                <a:lnTo>
                  <a:pt x="597776" y="143062"/>
                </a:lnTo>
                <a:lnTo>
                  <a:pt x="0" y="143062"/>
                </a:lnTo>
                <a:close/>
              </a:path>
            </a:pathLst>
          </a:custGeom>
          <a:solidFill>
            <a:srgbClr val="0BAB98"/>
          </a:solidFill>
        </p:spPr>
        <p:txBody>
          <a:bodyPr/>
          <a:lstStyle/>
          <a:p>
            <a:pPr algn="ctr"/>
            <a:r>
              <a:rPr lang="en-GB" altLang="zh-CN" sz="3000" b="1" dirty="0">
                <a:solidFill>
                  <a:srgbClr val="FFFFFF"/>
                </a:solidFill>
                <a:latin typeface="Quicksand Bold"/>
              </a:rPr>
              <a:t>6 Goals</a:t>
            </a:r>
            <a:endParaRPr lang="zh-CN" altLang="en-US" sz="3000" b="1" dirty="0">
              <a:solidFill>
                <a:srgbClr val="FFFFFF"/>
              </a:solidFill>
              <a:latin typeface="Quicksand Bold"/>
            </a:endParaRPr>
          </a:p>
        </p:txBody>
      </p:sp>
    </p:spTree>
    <p:extLst>
      <p:ext uri="{BB962C8B-B14F-4D97-AF65-F5344CB8AC3E}">
        <p14:creationId xmlns:p14="http://schemas.microsoft.com/office/powerpoint/2010/main" val="14371517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E166B889-5C06-50A5-85A8-CB35EB262886}"/>
              </a:ext>
            </a:extLst>
          </p:cNvPr>
          <p:cNvGraphicFramePr>
            <a:graphicFrameLocks noGrp="1"/>
          </p:cNvGraphicFramePr>
          <p:nvPr>
            <p:extLst>
              <p:ext uri="{D42A27DB-BD31-4B8C-83A1-F6EECF244321}">
                <p14:modId xmlns:p14="http://schemas.microsoft.com/office/powerpoint/2010/main" val="1990810104"/>
              </p:ext>
            </p:extLst>
          </p:nvPr>
        </p:nvGraphicFramePr>
        <p:xfrm>
          <a:off x="641684" y="2942253"/>
          <a:ext cx="16972547" cy="6011788"/>
        </p:xfrm>
        <a:graphic>
          <a:graphicData uri="http://schemas.openxmlformats.org/drawingml/2006/table">
            <a:tbl>
              <a:tblPr firstRow="1" bandRow="1">
                <a:tableStyleId>{5940675A-B579-460E-94D1-54222C63F5DA}</a:tableStyleId>
              </a:tblPr>
              <a:tblGrid>
                <a:gridCol w="2591229">
                  <a:extLst>
                    <a:ext uri="{9D8B030D-6E8A-4147-A177-3AD203B41FA5}">
                      <a16:colId xmlns:a16="http://schemas.microsoft.com/office/drawing/2014/main" val="280875525"/>
                    </a:ext>
                  </a:extLst>
                </a:gridCol>
                <a:gridCol w="14381318">
                  <a:extLst>
                    <a:ext uri="{9D8B030D-6E8A-4147-A177-3AD203B41FA5}">
                      <a16:colId xmlns:a16="http://schemas.microsoft.com/office/drawing/2014/main" val="196507481"/>
                    </a:ext>
                  </a:extLst>
                </a:gridCol>
              </a:tblGrid>
              <a:tr h="462452">
                <a:tc rowSpan="10">
                  <a:txBody>
                    <a:bodyPr/>
                    <a:lstStyle/>
                    <a:p>
                      <a:pPr algn="ctr"/>
                      <a:r>
                        <a:rPr lang="en-GB" sz="2800" b="1" dirty="0">
                          <a:solidFill>
                            <a:schemeClr val="bg1"/>
                          </a:solidFill>
                        </a:rPr>
                        <a:t>Both plans represent an integrated framework for strategic urban planning</a:t>
                      </a:r>
                      <a:endParaRPr lang="en-GB" sz="2800" b="1" dirty="0"/>
                    </a:p>
                  </a:txBody>
                  <a:tcPr anchor="ctr">
                    <a:lnL w="12700" cap="flat" cmpd="sng" algn="ctr">
                      <a:solidFill>
                        <a:srgbClr val="FDB740"/>
                      </a:solidFill>
                      <a:prstDash val="solid"/>
                      <a:round/>
                      <a:headEnd type="none" w="med" len="med"/>
                      <a:tailEnd type="none" w="med" len="med"/>
                    </a:lnL>
                    <a:lnR w="12700" cap="flat" cmpd="sng" algn="ctr">
                      <a:solidFill>
                        <a:srgbClr val="FDB740"/>
                      </a:solidFill>
                      <a:prstDash val="solid"/>
                      <a:round/>
                      <a:headEnd type="none" w="med" len="med"/>
                      <a:tailEnd type="none" w="med" len="med"/>
                    </a:lnR>
                    <a:lnT w="12700" cap="flat" cmpd="sng" algn="ctr">
                      <a:solidFill>
                        <a:srgbClr val="FDB740"/>
                      </a:solidFill>
                      <a:prstDash val="solid"/>
                      <a:round/>
                      <a:headEnd type="none" w="med" len="med"/>
                      <a:tailEnd type="none" w="med" len="med"/>
                    </a:lnT>
                    <a:lnB w="12700" cap="flat" cmpd="sng" algn="ctr">
                      <a:solidFill>
                        <a:srgbClr val="FDB740"/>
                      </a:solidFill>
                      <a:prstDash val="solid"/>
                      <a:round/>
                      <a:headEnd type="none" w="med" len="med"/>
                      <a:tailEnd type="none" w="med" len="med"/>
                    </a:lnB>
                    <a:solidFill>
                      <a:srgbClr val="FDB740"/>
                    </a:solidFill>
                  </a:tcPr>
                </a:tc>
                <a:tc>
                  <a:txBody>
                    <a:bodyPr/>
                    <a:lstStyle/>
                    <a:p>
                      <a:r>
                        <a:rPr lang="en-GB" sz="2000" dirty="0"/>
                        <a:t>Include a vision, strategic objectives, and implementation mechanisms over a long-term </a:t>
                      </a:r>
                    </a:p>
                  </a:txBody>
                  <a:tcPr>
                    <a:lnL w="12700" cap="flat" cmpd="sng" algn="ctr">
                      <a:solidFill>
                        <a:srgbClr val="FDB740"/>
                      </a:solidFill>
                      <a:prstDash val="solid"/>
                      <a:round/>
                      <a:headEnd type="none" w="med" len="med"/>
                      <a:tailEnd type="none" w="med" len="med"/>
                    </a:lnL>
                    <a:lnR w="12700" cap="flat" cmpd="sng" algn="ctr">
                      <a:solidFill>
                        <a:srgbClr val="FDB740"/>
                      </a:solidFill>
                      <a:prstDash val="solid"/>
                      <a:round/>
                      <a:headEnd type="none" w="med" len="med"/>
                      <a:tailEnd type="none" w="med" len="med"/>
                    </a:lnR>
                    <a:lnT w="12700" cap="flat" cmpd="sng" algn="ctr">
                      <a:solidFill>
                        <a:srgbClr val="FDB740"/>
                      </a:solidFill>
                      <a:prstDash val="solid"/>
                      <a:round/>
                      <a:headEnd type="none" w="med" len="med"/>
                      <a:tailEnd type="none" w="med" len="med"/>
                    </a:lnT>
                    <a:lnB w="12700" cap="flat" cmpd="sng" algn="ctr">
                      <a:solidFill>
                        <a:srgbClr val="FDB740"/>
                      </a:solidFill>
                      <a:prstDash val="solid"/>
                      <a:round/>
                      <a:headEnd type="none" w="med" len="med"/>
                      <a:tailEnd type="none" w="med" len="med"/>
                    </a:lnB>
                  </a:tcPr>
                </a:tc>
                <a:extLst>
                  <a:ext uri="{0D108BD9-81ED-4DB2-BD59-A6C34878D82A}">
                    <a16:rowId xmlns:a16="http://schemas.microsoft.com/office/drawing/2014/main" val="3859112278"/>
                  </a:ext>
                </a:extLst>
              </a:tr>
              <a:tr h="798204">
                <a:tc vMerge="1">
                  <a:txBody>
                    <a:bodyPr/>
                    <a:lstStyle/>
                    <a:p>
                      <a:endParaRPr lang="en-GB"/>
                    </a:p>
                  </a:txBody>
                  <a:tcPr/>
                </a:tc>
                <a:tc>
                  <a:txBody>
                    <a:bodyPr/>
                    <a:lstStyle/>
                    <a:p>
                      <a:r>
                        <a:rPr lang="en-GB" sz="2000"/>
                        <a:t>Depend on innovation, to create a comprehensive transformation and a qualitative leap towards sustainable urban development, with humans as the central pillar</a:t>
                      </a:r>
                    </a:p>
                  </a:txBody>
                  <a:tcPr>
                    <a:lnL w="12700" cap="flat" cmpd="sng" algn="ctr">
                      <a:solidFill>
                        <a:srgbClr val="FDB740"/>
                      </a:solidFill>
                      <a:prstDash val="solid"/>
                      <a:round/>
                      <a:headEnd type="none" w="med" len="med"/>
                      <a:tailEnd type="none" w="med" len="med"/>
                    </a:lnL>
                    <a:lnR w="12700" cap="flat" cmpd="sng" algn="ctr">
                      <a:solidFill>
                        <a:srgbClr val="FDB740"/>
                      </a:solidFill>
                      <a:prstDash val="solid"/>
                      <a:round/>
                      <a:headEnd type="none" w="med" len="med"/>
                      <a:tailEnd type="none" w="med" len="med"/>
                    </a:lnR>
                    <a:lnT w="12700" cap="flat" cmpd="sng" algn="ctr">
                      <a:solidFill>
                        <a:srgbClr val="FDB740"/>
                      </a:solidFill>
                      <a:prstDash val="solid"/>
                      <a:round/>
                      <a:headEnd type="none" w="med" len="med"/>
                      <a:tailEnd type="none" w="med" len="med"/>
                    </a:lnT>
                    <a:lnB w="12700" cap="flat" cmpd="sng" algn="ctr">
                      <a:solidFill>
                        <a:srgbClr val="FDB740"/>
                      </a:solidFill>
                      <a:prstDash val="solid"/>
                      <a:round/>
                      <a:headEnd type="none" w="med" len="med"/>
                      <a:tailEnd type="none" w="med" len="med"/>
                    </a:lnB>
                  </a:tcPr>
                </a:tc>
                <a:extLst>
                  <a:ext uri="{0D108BD9-81ED-4DB2-BD59-A6C34878D82A}">
                    <a16:rowId xmlns:a16="http://schemas.microsoft.com/office/drawing/2014/main" val="3627449035"/>
                  </a:ext>
                </a:extLst>
              </a:tr>
              <a:tr h="339544">
                <a:tc vMerge="1">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a:t>Consider the irreversible and indivisible rapid urban growth in light of resource and capacity constraints that challenge the urbanization process</a:t>
                      </a:r>
                    </a:p>
                  </a:txBody>
                  <a:tcPr>
                    <a:lnL w="12700" cap="flat" cmpd="sng" algn="ctr">
                      <a:solidFill>
                        <a:srgbClr val="FDB740"/>
                      </a:solidFill>
                      <a:prstDash val="solid"/>
                      <a:round/>
                      <a:headEnd type="none" w="med" len="med"/>
                      <a:tailEnd type="none" w="med" len="med"/>
                    </a:lnL>
                    <a:lnR w="12700" cap="flat" cmpd="sng" algn="ctr">
                      <a:solidFill>
                        <a:srgbClr val="FDB740"/>
                      </a:solidFill>
                      <a:prstDash val="solid"/>
                      <a:round/>
                      <a:headEnd type="none" w="med" len="med"/>
                      <a:tailEnd type="none" w="med" len="med"/>
                    </a:lnR>
                    <a:lnT w="12700" cap="flat" cmpd="sng" algn="ctr">
                      <a:solidFill>
                        <a:srgbClr val="FDB740"/>
                      </a:solidFill>
                      <a:prstDash val="solid"/>
                      <a:round/>
                      <a:headEnd type="none" w="med" len="med"/>
                      <a:tailEnd type="none" w="med" len="med"/>
                    </a:lnT>
                    <a:lnB w="12700" cap="flat" cmpd="sng" algn="ctr">
                      <a:solidFill>
                        <a:srgbClr val="FDB740"/>
                      </a:solidFill>
                      <a:prstDash val="solid"/>
                      <a:round/>
                      <a:headEnd type="none" w="med" len="med"/>
                      <a:tailEnd type="none" w="med" len="med"/>
                    </a:lnB>
                  </a:tcPr>
                </a:tc>
                <a:extLst>
                  <a:ext uri="{0D108BD9-81ED-4DB2-BD59-A6C34878D82A}">
                    <a16:rowId xmlns:a16="http://schemas.microsoft.com/office/drawing/2014/main" val="835657423"/>
                  </a:ext>
                </a:extLst>
              </a:tr>
              <a:tr h="462452">
                <a:tc vMerge="1">
                  <a:txBody>
                    <a:bodyPr/>
                    <a:lstStyle/>
                    <a:p>
                      <a:endParaRPr lang="en-GB"/>
                    </a:p>
                  </a:txBody>
                  <a:tcPr/>
                </a:tc>
                <a:tc>
                  <a:txBody>
                    <a:bodyPr/>
                    <a:lstStyle/>
                    <a:p>
                      <a:r>
                        <a:rPr lang="en-GB" sz="2000"/>
                        <a:t>Focus on responding to fast-moving events, managing change, and improving the quality of life</a:t>
                      </a:r>
                    </a:p>
                  </a:txBody>
                  <a:tcPr>
                    <a:lnL w="12700" cap="flat" cmpd="sng" algn="ctr">
                      <a:solidFill>
                        <a:srgbClr val="FDB740"/>
                      </a:solidFill>
                      <a:prstDash val="solid"/>
                      <a:round/>
                      <a:headEnd type="none" w="med" len="med"/>
                      <a:tailEnd type="none" w="med" len="med"/>
                    </a:lnL>
                    <a:lnR w="12700" cap="flat" cmpd="sng" algn="ctr">
                      <a:solidFill>
                        <a:srgbClr val="FDB740"/>
                      </a:solidFill>
                      <a:prstDash val="solid"/>
                      <a:round/>
                      <a:headEnd type="none" w="med" len="med"/>
                      <a:tailEnd type="none" w="med" len="med"/>
                    </a:lnR>
                    <a:lnT w="12700" cap="flat" cmpd="sng" algn="ctr">
                      <a:solidFill>
                        <a:srgbClr val="FDB740"/>
                      </a:solidFill>
                      <a:prstDash val="solid"/>
                      <a:round/>
                      <a:headEnd type="none" w="med" len="med"/>
                      <a:tailEnd type="none" w="med" len="med"/>
                    </a:lnT>
                    <a:lnB w="12700" cap="flat" cmpd="sng" algn="ctr">
                      <a:solidFill>
                        <a:srgbClr val="FDB740"/>
                      </a:solidFill>
                      <a:prstDash val="solid"/>
                      <a:round/>
                      <a:headEnd type="none" w="med" len="med"/>
                      <a:tailEnd type="none" w="med" len="med"/>
                    </a:lnB>
                  </a:tcPr>
                </a:tc>
                <a:extLst>
                  <a:ext uri="{0D108BD9-81ED-4DB2-BD59-A6C34878D82A}">
                    <a16:rowId xmlns:a16="http://schemas.microsoft.com/office/drawing/2014/main" val="1676164091"/>
                  </a:ext>
                </a:extLst>
              </a:tr>
              <a:tr h="798204">
                <a:tc vMerge="1">
                  <a:txBody>
                    <a:bodyPr/>
                    <a:lstStyle/>
                    <a:p>
                      <a:endParaRPr lang="en-GB"/>
                    </a:p>
                  </a:txBody>
                  <a:tcPr/>
                </a:tc>
                <a:tc>
                  <a:txBody>
                    <a:bodyPr/>
                    <a:lstStyle/>
                    <a:p>
                      <a:r>
                        <a:rPr lang="en-GB" sz="2000"/>
                        <a:t>Outline growth and urban expansion directions, mechanisms to sustain and develop the city's existing economic base, enhance its competitiveness</a:t>
                      </a:r>
                    </a:p>
                  </a:txBody>
                  <a:tcPr>
                    <a:lnL w="12700" cap="flat" cmpd="sng" algn="ctr">
                      <a:solidFill>
                        <a:srgbClr val="FDB740"/>
                      </a:solidFill>
                      <a:prstDash val="solid"/>
                      <a:round/>
                      <a:headEnd type="none" w="med" len="med"/>
                      <a:tailEnd type="none" w="med" len="med"/>
                    </a:lnL>
                    <a:lnR w="12700" cap="flat" cmpd="sng" algn="ctr">
                      <a:solidFill>
                        <a:srgbClr val="FDB740"/>
                      </a:solidFill>
                      <a:prstDash val="solid"/>
                      <a:round/>
                      <a:headEnd type="none" w="med" len="med"/>
                      <a:tailEnd type="none" w="med" len="med"/>
                    </a:lnR>
                    <a:lnT w="12700" cap="flat" cmpd="sng" algn="ctr">
                      <a:solidFill>
                        <a:srgbClr val="FDB740"/>
                      </a:solidFill>
                      <a:prstDash val="solid"/>
                      <a:round/>
                      <a:headEnd type="none" w="med" len="med"/>
                      <a:tailEnd type="none" w="med" len="med"/>
                    </a:lnT>
                    <a:lnB w="12700" cap="flat" cmpd="sng" algn="ctr">
                      <a:solidFill>
                        <a:srgbClr val="FDB740"/>
                      </a:solidFill>
                      <a:prstDash val="solid"/>
                      <a:round/>
                      <a:headEnd type="none" w="med" len="med"/>
                      <a:tailEnd type="none" w="med" len="med"/>
                    </a:lnB>
                  </a:tcPr>
                </a:tc>
                <a:extLst>
                  <a:ext uri="{0D108BD9-81ED-4DB2-BD59-A6C34878D82A}">
                    <a16:rowId xmlns:a16="http://schemas.microsoft.com/office/drawing/2014/main" val="2367581163"/>
                  </a:ext>
                </a:extLst>
              </a:tr>
              <a:tr h="462452">
                <a:tc vMerge="1">
                  <a:txBody>
                    <a:bodyPr/>
                    <a:lstStyle/>
                    <a:p>
                      <a:endParaRPr lang="en-GB"/>
                    </a:p>
                  </a:txBody>
                  <a:tcPr/>
                </a:tc>
                <a:tc>
                  <a:txBody>
                    <a:bodyPr/>
                    <a:lstStyle/>
                    <a:p>
                      <a:r>
                        <a:rPr lang="en-GB" sz="2000"/>
                        <a:t>Implement programs to protect and improve the quality of life for city residents</a:t>
                      </a:r>
                    </a:p>
                  </a:txBody>
                  <a:tcPr>
                    <a:lnL w="12700" cap="flat" cmpd="sng" algn="ctr">
                      <a:solidFill>
                        <a:srgbClr val="FDB740"/>
                      </a:solidFill>
                      <a:prstDash val="solid"/>
                      <a:round/>
                      <a:headEnd type="none" w="med" len="med"/>
                      <a:tailEnd type="none" w="med" len="med"/>
                    </a:lnL>
                    <a:lnR w="12700" cap="flat" cmpd="sng" algn="ctr">
                      <a:solidFill>
                        <a:srgbClr val="FDB740"/>
                      </a:solidFill>
                      <a:prstDash val="solid"/>
                      <a:round/>
                      <a:headEnd type="none" w="med" len="med"/>
                      <a:tailEnd type="none" w="med" len="med"/>
                    </a:lnR>
                    <a:lnT w="12700" cap="flat" cmpd="sng" algn="ctr">
                      <a:solidFill>
                        <a:srgbClr val="FDB740"/>
                      </a:solidFill>
                      <a:prstDash val="solid"/>
                      <a:round/>
                      <a:headEnd type="none" w="med" len="med"/>
                      <a:tailEnd type="none" w="med" len="med"/>
                    </a:lnT>
                    <a:lnB w="12700" cap="flat" cmpd="sng" algn="ctr">
                      <a:solidFill>
                        <a:srgbClr val="FDB740"/>
                      </a:solidFill>
                      <a:prstDash val="solid"/>
                      <a:round/>
                      <a:headEnd type="none" w="med" len="med"/>
                      <a:tailEnd type="none" w="med" len="med"/>
                    </a:lnB>
                  </a:tcPr>
                </a:tc>
                <a:extLst>
                  <a:ext uri="{0D108BD9-81ED-4DB2-BD59-A6C34878D82A}">
                    <a16:rowId xmlns:a16="http://schemas.microsoft.com/office/drawing/2014/main" val="237383527"/>
                  </a:ext>
                </a:extLst>
              </a:tr>
              <a:tr h="462452">
                <a:tc vMerge="1">
                  <a:txBody>
                    <a:bodyPr/>
                    <a:lstStyle/>
                    <a:p>
                      <a:endParaRPr lang="en-GB"/>
                    </a:p>
                  </a:txBody>
                  <a:tcPr/>
                </a:tc>
                <a:tc>
                  <a:txBody>
                    <a:bodyPr/>
                    <a:lstStyle/>
                    <a:p>
                      <a:r>
                        <a:rPr lang="en-GB" sz="2000"/>
                        <a:t>Consider environmental factors and address climate change challenges</a:t>
                      </a:r>
                    </a:p>
                  </a:txBody>
                  <a:tcPr>
                    <a:lnL w="12700" cap="flat" cmpd="sng" algn="ctr">
                      <a:solidFill>
                        <a:srgbClr val="FDB740"/>
                      </a:solidFill>
                      <a:prstDash val="solid"/>
                      <a:round/>
                      <a:headEnd type="none" w="med" len="med"/>
                      <a:tailEnd type="none" w="med" len="med"/>
                    </a:lnL>
                    <a:lnR w="12700" cap="flat" cmpd="sng" algn="ctr">
                      <a:solidFill>
                        <a:srgbClr val="FDB740"/>
                      </a:solidFill>
                      <a:prstDash val="solid"/>
                      <a:round/>
                      <a:headEnd type="none" w="med" len="med"/>
                      <a:tailEnd type="none" w="med" len="med"/>
                    </a:lnR>
                    <a:lnT w="12700" cap="flat" cmpd="sng" algn="ctr">
                      <a:solidFill>
                        <a:srgbClr val="FDB740"/>
                      </a:solidFill>
                      <a:prstDash val="solid"/>
                      <a:round/>
                      <a:headEnd type="none" w="med" len="med"/>
                      <a:tailEnd type="none" w="med" len="med"/>
                    </a:lnT>
                    <a:lnB w="12700" cap="flat" cmpd="sng" algn="ctr">
                      <a:solidFill>
                        <a:srgbClr val="FDB740"/>
                      </a:solidFill>
                      <a:prstDash val="solid"/>
                      <a:round/>
                      <a:headEnd type="none" w="med" len="med"/>
                      <a:tailEnd type="none" w="med" len="med"/>
                    </a:lnB>
                  </a:tcPr>
                </a:tc>
                <a:extLst>
                  <a:ext uri="{0D108BD9-81ED-4DB2-BD59-A6C34878D82A}">
                    <a16:rowId xmlns:a16="http://schemas.microsoft.com/office/drawing/2014/main" val="1039895741"/>
                  </a:ext>
                </a:extLst>
              </a:tr>
              <a:tr h="462452">
                <a:tc vMerge="1">
                  <a:txBody>
                    <a:bodyPr/>
                    <a:lstStyle/>
                    <a:p>
                      <a:endParaRPr lang="en-GB"/>
                    </a:p>
                  </a:txBody>
                  <a:tcPr/>
                </a:tc>
                <a:tc>
                  <a:txBody>
                    <a:bodyPr/>
                    <a:lstStyle/>
                    <a:p>
                      <a:r>
                        <a:rPr lang="en-GB" sz="2000"/>
                        <a:t>Follow a participatory approach that involves all relevant levels and stakeholders, and adopt policy-based evidence</a:t>
                      </a:r>
                    </a:p>
                  </a:txBody>
                  <a:tcPr>
                    <a:lnL w="12700" cap="flat" cmpd="sng" algn="ctr">
                      <a:solidFill>
                        <a:srgbClr val="FDB740"/>
                      </a:solidFill>
                      <a:prstDash val="solid"/>
                      <a:round/>
                      <a:headEnd type="none" w="med" len="med"/>
                      <a:tailEnd type="none" w="med" len="med"/>
                    </a:lnL>
                    <a:lnR w="12700" cap="flat" cmpd="sng" algn="ctr">
                      <a:solidFill>
                        <a:srgbClr val="FDB740"/>
                      </a:solidFill>
                      <a:prstDash val="solid"/>
                      <a:round/>
                      <a:headEnd type="none" w="med" len="med"/>
                      <a:tailEnd type="none" w="med" len="med"/>
                    </a:lnR>
                    <a:lnT w="12700" cap="flat" cmpd="sng" algn="ctr">
                      <a:solidFill>
                        <a:srgbClr val="FDB740"/>
                      </a:solidFill>
                      <a:prstDash val="solid"/>
                      <a:round/>
                      <a:headEnd type="none" w="med" len="med"/>
                      <a:tailEnd type="none" w="med" len="med"/>
                    </a:lnT>
                    <a:lnB w="12700" cap="flat" cmpd="sng" algn="ctr">
                      <a:solidFill>
                        <a:srgbClr val="FDB740"/>
                      </a:solidFill>
                      <a:prstDash val="solid"/>
                      <a:round/>
                      <a:headEnd type="none" w="med" len="med"/>
                      <a:tailEnd type="none" w="med" len="med"/>
                    </a:lnB>
                  </a:tcPr>
                </a:tc>
                <a:extLst>
                  <a:ext uri="{0D108BD9-81ED-4DB2-BD59-A6C34878D82A}">
                    <a16:rowId xmlns:a16="http://schemas.microsoft.com/office/drawing/2014/main" val="2097748704"/>
                  </a:ext>
                </a:extLst>
              </a:tr>
              <a:tr h="145172">
                <a:tc vMerge="1">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a:t>Emphasize continuous development and dynamism, practical implementation, and a forward-looking approach to anticipate future developments</a:t>
                      </a:r>
                    </a:p>
                  </a:txBody>
                  <a:tcPr>
                    <a:lnL w="12700" cap="flat" cmpd="sng" algn="ctr">
                      <a:solidFill>
                        <a:srgbClr val="FDB740"/>
                      </a:solidFill>
                      <a:prstDash val="solid"/>
                      <a:round/>
                      <a:headEnd type="none" w="med" len="med"/>
                      <a:tailEnd type="none" w="med" len="med"/>
                    </a:lnL>
                    <a:lnR w="12700" cap="flat" cmpd="sng" algn="ctr">
                      <a:solidFill>
                        <a:srgbClr val="FDB740"/>
                      </a:solidFill>
                      <a:prstDash val="solid"/>
                      <a:round/>
                      <a:headEnd type="none" w="med" len="med"/>
                      <a:tailEnd type="none" w="med" len="med"/>
                    </a:lnR>
                    <a:lnT w="12700" cap="flat" cmpd="sng" algn="ctr">
                      <a:solidFill>
                        <a:srgbClr val="FDB740"/>
                      </a:solidFill>
                      <a:prstDash val="solid"/>
                      <a:round/>
                      <a:headEnd type="none" w="med" len="med"/>
                      <a:tailEnd type="none" w="med" len="med"/>
                    </a:lnT>
                    <a:lnB w="12700" cap="flat" cmpd="sng" algn="ctr">
                      <a:solidFill>
                        <a:srgbClr val="FDB740"/>
                      </a:solidFill>
                      <a:prstDash val="solid"/>
                      <a:round/>
                      <a:headEnd type="none" w="med" len="med"/>
                      <a:tailEnd type="none" w="med" len="med"/>
                    </a:lnB>
                  </a:tcPr>
                </a:tc>
                <a:extLst>
                  <a:ext uri="{0D108BD9-81ED-4DB2-BD59-A6C34878D82A}">
                    <a16:rowId xmlns:a16="http://schemas.microsoft.com/office/drawing/2014/main" val="1495207162"/>
                  </a:ext>
                </a:extLst>
              </a:tr>
              <a:tr h="548640">
                <a:tc vMerge="1">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t>Promote flexibility, responsiveness, and resilience by balancing the considerations of city growth and development with environmental factors, while anticipating crises and challenges that may hinder the achievement of the city's future goals</a:t>
                      </a:r>
                    </a:p>
                  </a:txBody>
                  <a:tcPr>
                    <a:lnL w="12700" cap="flat" cmpd="sng" algn="ctr">
                      <a:solidFill>
                        <a:srgbClr val="FDB740"/>
                      </a:solidFill>
                      <a:prstDash val="solid"/>
                      <a:round/>
                      <a:headEnd type="none" w="med" len="med"/>
                      <a:tailEnd type="none" w="med" len="med"/>
                    </a:lnL>
                    <a:lnR w="12700" cap="flat" cmpd="sng" algn="ctr">
                      <a:solidFill>
                        <a:srgbClr val="FDB740"/>
                      </a:solidFill>
                      <a:prstDash val="solid"/>
                      <a:round/>
                      <a:headEnd type="none" w="med" len="med"/>
                      <a:tailEnd type="none" w="med" len="med"/>
                    </a:lnR>
                    <a:lnT w="12700" cap="flat" cmpd="sng" algn="ctr">
                      <a:solidFill>
                        <a:srgbClr val="FDB740"/>
                      </a:solidFill>
                      <a:prstDash val="solid"/>
                      <a:round/>
                      <a:headEnd type="none" w="med" len="med"/>
                      <a:tailEnd type="none" w="med" len="med"/>
                    </a:lnT>
                    <a:lnB w="12700" cap="flat" cmpd="sng" algn="ctr">
                      <a:solidFill>
                        <a:srgbClr val="FDB740"/>
                      </a:solidFill>
                      <a:prstDash val="solid"/>
                      <a:round/>
                      <a:headEnd type="none" w="med" len="med"/>
                      <a:tailEnd type="none" w="med" len="med"/>
                    </a:lnB>
                  </a:tcPr>
                </a:tc>
                <a:extLst>
                  <a:ext uri="{0D108BD9-81ED-4DB2-BD59-A6C34878D82A}">
                    <a16:rowId xmlns:a16="http://schemas.microsoft.com/office/drawing/2014/main" val="181448279"/>
                  </a:ext>
                </a:extLst>
              </a:tr>
            </a:tbl>
          </a:graphicData>
        </a:graphic>
      </p:graphicFrame>
      <p:sp>
        <p:nvSpPr>
          <p:cNvPr id="4" name="TextBox 8">
            <a:extLst>
              <a:ext uri="{FF2B5EF4-FFF2-40B4-BE49-F238E27FC236}">
                <a16:creationId xmlns:a16="http://schemas.microsoft.com/office/drawing/2014/main" id="{77C8B7B4-F905-6CC3-5CE4-C04BA221BC8F}"/>
              </a:ext>
            </a:extLst>
          </p:cNvPr>
          <p:cNvSpPr txBox="1"/>
          <p:nvPr/>
        </p:nvSpPr>
        <p:spPr>
          <a:xfrm>
            <a:off x="641685" y="1156643"/>
            <a:ext cx="10408381" cy="626582"/>
          </a:xfrm>
          <a:prstGeom prst="rect">
            <a:avLst/>
          </a:prstGeom>
        </p:spPr>
        <p:txBody>
          <a:bodyPr lIns="0" tIns="0" rIns="0" bIns="0" rtlCol="0" anchor="t">
            <a:spAutoFit/>
          </a:bodyPr>
          <a:lstStyle/>
          <a:p>
            <a:pPr algn="l">
              <a:lnSpc>
                <a:spcPts val="5314"/>
              </a:lnSpc>
              <a:spcBef>
                <a:spcPct val="0"/>
              </a:spcBef>
            </a:pPr>
            <a:r>
              <a:rPr lang="en-US" sz="3795" b="1">
                <a:solidFill>
                  <a:srgbClr val="000000"/>
                </a:solidFill>
                <a:latin typeface="Quicksand Bold"/>
                <a:ea typeface="Quicksand Bold"/>
                <a:cs typeface="Quicksand Bold"/>
                <a:sym typeface="Quicksand Bold"/>
              </a:rPr>
              <a:t>NUA and ASHSUD</a:t>
            </a:r>
          </a:p>
        </p:txBody>
      </p:sp>
      <p:grpSp>
        <p:nvGrpSpPr>
          <p:cNvPr id="5" name="Group 9">
            <a:extLst>
              <a:ext uri="{FF2B5EF4-FFF2-40B4-BE49-F238E27FC236}">
                <a16:creationId xmlns:a16="http://schemas.microsoft.com/office/drawing/2014/main" id="{C8F12591-8461-3636-627A-850EAA5ECC2C}"/>
              </a:ext>
            </a:extLst>
          </p:cNvPr>
          <p:cNvGrpSpPr/>
          <p:nvPr/>
        </p:nvGrpSpPr>
        <p:grpSpPr>
          <a:xfrm>
            <a:off x="641685" y="1970320"/>
            <a:ext cx="4063570" cy="568849"/>
            <a:chOff x="0" y="0"/>
            <a:chExt cx="5418094" cy="758465"/>
          </a:xfrm>
        </p:grpSpPr>
        <p:grpSp>
          <p:nvGrpSpPr>
            <p:cNvPr id="6" name="Group 10">
              <a:extLst>
                <a:ext uri="{FF2B5EF4-FFF2-40B4-BE49-F238E27FC236}">
                  <a16:creationId xmlns:a16="http://schemas.microsoft.com/office/drawing/2014/main" id="{96C5F7AF-0C97-62A6-16F8-F51E6410A69A}"/>
                </a:ext>
              </a:extLst>
            </p:cNvPr>
            <p:cNvGrpSpPr/>
            <p:nvPr/>
          </p:nvGrpSpPr>
          <p:grpSpPr>
            <a:xfrm>
              <a:off x="0" y="0"/>
              <a:ext cx="3169190" cy="758464"/>
              <a:chOff x="0" y="0"/>
              <a:chExt cx="597776" cy="143062"/>
            </a:xfrm>
          </p:grpSpPr>
          <p:sp>
            <p:nvSpPr>
              <p:cNvPr id="8" name="Freeform 11">
                <a:extLst>
                  <a:ext uri="{FF2B5EF4-FFF2-40B4-BE49-F238E27FC236}">
                    <a16:creationId xmlns:a16="http://schemas.microsoft.com/office/drawing/2014/main" id="{2789B292-6CC2-9B9A-78B5-5C512F294E23}"/>
                  </a:ext>
                </a:extLst>
              </p:cNvPr>
              <p:cNvSpPr/>
              <p:nvPr/>
            </p:nvSpPr>
            <p:spPr>
              <a:xfrm>
                <a:off x="0" y="0"/>
                <a:ext cx="597776" cy="143062"/>
              </a:xfrm>
              <a:custGeom>
                <a:avLst/>
                <a:gdLst/>
                <a:ahLst/>
                <a:cxnLst/>
                <a:rect l="l" t="t" r="r" b="b"/>
                <a:pathLst>
                  <a:path w="597776" h="143062">
                    <a:moveTo>
                      <a:pt x="0" y="0"/>
                    </a:moveTo>
                    <a:lnTo>
                      <a:pt x="597776" y="0"/>
                    </a:lnTo>
                    <a:lnTo>
                      <a:pt x="597776" y="143062"/>
                    </a:lnTo>
                    <a:lnTo>
                      <a:pt x="0" y="143062"/>
                    </a:lnTo>
                    <a:close/>
                  </a:path>
                </a:pathLst>
              </a:custGeom>
              <a:solidFill>
                <a:srgbClr val="0BAB98"/>
              </a:solidFill>
            </p:spPr>
            <p:txBody>
              <a:bodyPr/>
              <a:lstStyle/>
              <a:p>
                <a:endParaRPr lang="zh-CN" altLang="en-US"/>
              </a:p>
            </p:txBody>
          </p:sp>
          <p:sp>
            <p:nvSpPr>
              <p:cNvPr id="9" name="TextBox 12">
                <a:extLst>
                  <a:ext uri="{FF2B5EF4-FFF2-40B4-BE49-F238E27FC236}">
                    <a16:creationId xmlns:a16="http://schemas.microsoft.com/office/drawing/2014/main" id="{D3506044-43C7-23BE-52C4-FF4ED6C4304B}"/>
                  </a:ext>
                </a:extLst>
              </p:cNvPr>
              <p:cNvSpPr txBox="1"/>
              <p:nvPr/>
            </p:nvSpPr>
            <p:spPr>
              <a:xfrm>
                <a:off x="0" y="-47625"/>
                <a:ext cx="597776" cy="190687"/>
              </a:xfrm>
              <a:prstGeom prst="rect">
                <a:avLst/>
              </a:prstGeom>
            </p:spPr>
            <p:txBody>
              <a:bodyPr lIns="50800" tIns="50800" rIns="50800" bIns="50800" rtlCol="0" anchor="ctr"/>
              <a:lstStyle/>
              <a:p>
                <a:pPr algn="ctr">
                  <a:lnSpc>
                    <a:spcPts val="1650"/>
                  </a:lnSpc>
                </a:pPr>
                <a:endParaRPr/>
              </a:p>
            </p:txBody>
          </p:sp>
        </p:grpSp>
        <p:sp>
          <p:nvSpPr>
            <p:cNvPr id="7" name="TextBox 13">
              <a:extLst>
                <a:ext uri="{FF2B5EF4-FFF2-40B4-BE49-F238E27FC236}">
                  <a16:creationId xmlns:a16="http://schemas.microsoft.com/office/drawing/2014/main" id="{5A54A899-848A-C24C-D48B-8F8FEAA064E2}"/>
                </a:ext>
              </a:extLst>
            </p:cNvPr>
            <p:cNvSpPr txBox="1"/>
            <p:nvPr/>
          </p:nvSpPr>
          <p:spPr>
            <a:xfrm>
              <a:off x="304800" y="25040"/>
              <a:ext cx="5113294" cy="733425"/>
            </a:xfrm>
            <a:prstGeom prst="rect">
              <a:avLst/>
            </a:prstGeom>
          </p:spPr>
          <p:txBody>
            <a:bodyPr lIns="0" tIns="0" rIns="0" bIns="0" rtlCol="0" anchor="t">
              <a:spAutoFit/>
            </a:bodyPr>
            <a:lstStyle/>
            <a:p>
              <a:pPr algn="l">
                <a:lnSpc>
                  <a:spcPts val="4800"/>
                </a:lnSpc>
              </a:pPr>
              <a:r>
                <a:rPr lang="en-US" sz="3000" b="1" dirty="0">
                  <a:solidFill>
                    <a:srgbClr val="FFFFFF"/>
                  </a:solidFill>
                  <a:latin typeface="Quicksand Bold"/>
                  <a:ea typeface="Quicksand Bold"/>
                  <a:cs typeface="Quicksand Bold"/>
                  <a:sym typeface="Quicksand Bold"/>
                </a:rPr>
                <a:t>Principles</a:t>
              </a:r>
            </a:p>
          </p:txBody>
        </p:sp>
      </p:grpSp>
    </p:spTree>
    <p:extLst>
      <p:ext uri="{BB962C8B-B14F-4D97-AF65-F5344CB8AC3E}">
        <p14:creationId xmlns:p14="http://schemas.microsoft.com/office/powerpoint/2010/main" val="24553497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F614BA40-7EBE-ABC8-B416-C9F420AE35D6}"/>
              </a:ext>
            </a:extLst>
          </p:cNvPr>
          <p:cNvGraphicFramePr>
            <a:graphicFrameLocks noGrp="1"/>
          </p:cNvGraphicFramePr>
          <p:nvPr>
            <p:extLst>
              <p:ext uri="{D42A27DB-BD31-4B8C-83A1-F6EECF244321}">
                <p14:modId xmlns:p14="http://schemas.microsoft.com/office/powerpoint/2010/main" val="1983875768"/>
              </p:ext>
            </p:extLst>
          </p:nvPr>
        </p:nvGraphicFramePr>
        <p:xfrm>
          <a:off x="513347" y="2966412"/>
          <a:ext cx="17261306" cy="5872687"/>
        </p:xfrm>
        <a:graphic>
          <a:graphicData uri="http://schemas.openxmlformats.org/drawingml/2006/table">
            <a:tbl>
              <a:tblPr firstRow="1" bandRow="1">
                <a:tableStyleId>{5C22544A-7EE6-4342-B048-85BDC9FD1C3A}</a:tableStyleId>
              </a:tblPr>
              <a:tblGrid>
                <a:gridCol w="8630653">
                  <a:extLst>
                    <a:ext uri="{9D8B030D-6E8A-4147-A177-3AD203B41FA5}">
                      <a16:colId xmlns:a16="http://schemas.microsoft.com/office/drawing/2014/main" val="3011027667"/>
                    </a:ext>
                  </a:extLst>
                </a:gridCol>
                <a:gridCol w="8630653">
                  <a:extLst>
                    <a:ext uri="{9D8B030D-6E8A-4147-A177-3AD203B41FA5}">
                      <a16:colId xmlns:a16="http://schemas.microsoft.com/office/drawing/2014/main" val="2491083857"/>
                    </a:ext>
                  </a:extLst>
                </a:gridCol>
              </a:tblGrid>
              <a:tr h="636859">
                <a:tc>
                  <a:txBody>
                    <a:bodyPr/>
                    <a:lstStyle/>
                    <a:p>
                      <a:pPr algn="ctr"/>
                      <a:r>
                        <a:rPr lang="en-GB" sz="2800" dirty="0">
                          <a:latin typeface="Aptos" panose="020B0604020202020204" charset="0"/>
                        </a:rPr>
                        <a:t>NUA</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pPr algn="ctr"/>
                      <a:r>
                        <a:rPr lang="en-GB" sz="2800">
                          <a:latin typeface="Aptos" panose="020B0604020202020204" charset="0"/>
                        </a:rPr>
                        <a:t>ASHSUD</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2712838395"/>
                  </a:ext>
                </a:extLst>
              </a:tr>
              <a:tr h="1163563">
                <a:tc rowSpan="2">
                  <a:txBody>
                    <a:bodyPr/>
                    <a:lstStyle/>
                    <a:p>
                      <a:pPr marL="0" marR="0" lvl="0" indent="0" algn="justLow" defTabSz="914400" rtl="0" eaLnBrk="1" fontAlgn="auto" latinLnBrk="0" hangingPunct="1">
                        <a:lnSpc>
                          <a:spcPct val="100000"/>
                        </a:lnSpc>
                        <a:spcBef>
                          <a:spcPts val="0"/>
                        </a:spcBef>
                        <a:spcAft>
                          <a:spcPts val="0"/>
                        </a:spcAft>
                        <a:buClrTx/>
                        <a:buSzTx/>
                        <a:buFontTx/>
                        <a:buNone/>
                        <a:tabLst/>
                        <a:defRPr/>
                      </a:pPr>
                      <a:r>
                        <a:rPr lang="en-US" altLang="zh-CN" sz="2400" kern="1200">
                          <a:solidFill>
                            <a:schemeClr val="bg1"/>
                          </a:solidFill>
                          <a:latin typeface="Aptos" panose="020B0004020202020204" pitchFamily="34" charset="0"/>
                          <a:ea typeface="+mn-ea"/>
                          <a:cs typeface="+mn-cs"/>
                          <a:sym typeface="Quicksand Bold"/>
                        </a:rPr>
                        <a:t>(1-1) Sustainable urban development for social inclusion and ending poverty</a:t>
                      </a:r>
                      <a:endParaRPr lang="en-GB" sz="2400" kern="1200">
                        <a:solidFill>
                          <a:schemeClr val="bg1"/>
                        </a:solidFill>
                        <a:latin typeface="Aptos" panose="020B0004020202020204" pitchFamily="34" charset="0"/>
                        <a:ea typeface="+mn-ea"/>
                        <a:cs typeface="+mn-cs"/>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4F90CD"/>
                    </a:solidFill>
                  </a:tcPr>
                </a:tc>
                <a:tc>
                  <a:txBody>
                    <a:bodyPr/>
                    <a:lstStyle/>
                    <a:p>
                      <a:pPr marL="0" marR="0" lvl="0" indent="0" algn="justLow" defTabSz="914400" rtl="0" eaLnBrk="1" fontAlgn="auto" latinLnBrk="0" hangingPunct="1">
                        <a:lnSpc>
                          <a:spcPct val="100000"/>
                        </a:lnSpc>
                        <a:spcBef>
                          <a:spcPts val="0"/>
                        </a:spcBef>
                        <a:spcAft>
                          <a:spcPts val="0"/>
                        </a:spcAft>
                        <a:buClrTx/>
                        <a:buSzTx/>
                        <a:buFontTx/>
                        <a:buNone/>
                        <a:tabLst/>
                        <a:defRPr/>
                      </a:pPr>
                      <a:r>
                        <a:rPr lang="en-GB" altLang="zh-CN" sz="2400">
                          <a:solidFill>
                            <a:schemeClr val="bg1"/>
                          </a:solidFill>
                          <a:latin typeface="Aptos" panose="020B0004020202020204" pitchFamily="34" charset="0"/>
                          <a:ea typeface="Helvetica Neue Light" panose="02000403000000020004" pitchFamily="2" charset="0"/>
                          <a:cs typeface="Quicksand Bold"/>
                          <a:sym typeface="Quicksand Bold"/>
                        </a:rPr>
                        <a:t>1. Ensuring universal access to adequate, safe, and affordable housing and basic services, and achieving well-being</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4F90CD"/>
                    </a:solidFill>
                  </a:tcPr>
                </a:tc>
                <a:extLst>
                  <a:ext uri="{0D108BD9-81ED-4DB2-BD59-A6C34878D82A}">
                    <a16:rowId xmlns:a16="http://schemas.microsoft.com/office/drawing/2014/main" val="818839628"/>
                  </a:ext>
                </a:extLst>
              </a:tr>
              <a:tr h="561935">
                <a:tc vMerge="1">
                  <a:txBody>
                    <a:bodyPr/>
                    <a:lstStyle/>
                    <a:p>
                      <a:endParaRPr lang="en-GB" sz="2800" kern="1200">
                        <a:solidFill>
                          <a:srgbClr val="000000"/>
                        </a:solidFill>
                        <a:latin typeface="Aptos" panose="020B0004020202020204" pitchFamily="34" charset="0"/>
                        <a:ea typeface="+mn-ea"/>
                        <a:cs typeface="+mn-cs"/>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justLow" defTabSz="914400" rtl="0" eaLnBrk="1" fontAlgn="auto" latinLnBrk="0" hangingPunct="1">
                        <a:lnSpc>
                          <a:spcPct val="100000"/>
                        </a:lnSpc>
                        <a:spcBef>
                          <a:spcPts val="0"/>
                        </a:spcBef>
                        <a:spcAft>
                          <a:spcPts val="0"/>
                        </a:spcAft>
                        <a:buClrTx/>
                        <a:buSzTx/>
                        <a:buFontTx/>
                        <a:buNone/>
                        <a:tabLst/>
                        <a:defRPr/>
                      </a:pPr>
                      <a:r>
                        <a:rPr lang="en-GB" altLang="zh-CN" sz="2400">
                          <a:solidFill>
                            <a:schemeClr val="bg1"/>
                          </a:solidFill>
                          <a:latin typeface="Aptos" panose="020B0004020202020204" pitchFamily="34" charset="0"/>
                          <a:ea typeface="Helvetica Neue Light" panose="02000403000000020004" pitchFamily="2" charset="0"/>
                          <a:cs typeface="Quicksand Bold"/>
                          <a:sym typeface="Quicksand Bold"/>
                        </a:rPr>
                        <a:t>2. Achieving development equity and social inclusion</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4F90CD"/>
                    </a:solidFill>
                  </a:tcPr>
                </a:tc>
                <a:extLst>
                  <a:ext uri="{0D108BD9-81ED-4DB2-BD59-A6C34878D82A}">
                    <a16:rowId xmlns:a16="http://schemas.microsoft.com/office/drawing/2014/main" val="2340523331"/>
                  </a:ext>
                </a:extLst>
              </a:tr>
              <a:tr h="950010">
                <a:tc>
                  <a:txBody>
                    <a:bodyPr/>
                    <a:lstStyle/>
                    <a:p>
                      <a:pPr algn="justLow"/>
                      <a:r>
                        <a:rPr lang="en-GB" sz="2400" kern="1200" dirty="0">
                          <a:solidFill>
                            <a:schemeClr val="bg1"/>
                          </a:solidFill>
                          <a:latin typeface="Aptos" panose="020B0004020202020204" pitchFamily="34" charset="0"/>
                          <a:ea typeface="+mn-ea"/>
                          <a:cs typeface="+mn-cs"/>
                        </a:rPr>
                        <a:t>(1-2) Sustainable and inclusive urban prosperity and opportunities for all </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DB740"/>
                    </a:solidFill>
                  </a:tcPr>
                </a:tc>
                <a:tc>
                  <a:txBody>
                    <a:bodyPr/>
                    <a:lstStyle/>
                    <a:p>
                      <a:pPr algn="justLow"/>
                      <a:r>
                        <a:rPr lang="en-GB" sz="2400" kern="1200">
                          <a:solidFill>
                            <a:schemeClr val="bg1"/>
                          </a:solidFill>
                          <a:latin typeface="Aptos" panose="020B0004020202020204" pitchFamily="34" charset="0"/>
                          <a:ea typeface="+mn-ea"/>
                          <a:cs typeface="+mn-cs"/>
                        </a:rPr>
                        <a:t>6. Enhancing urban productivity to achieve economic growth and sustainable development at the national and regional levels</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DB740"/>
                    </a:solidFill>
                  </a:tcPr>
                </a:tc>
                <a:extLst>
                  <a:ext uri="{0D108BD9-81ED-4DB2-BD59-A6C34878D82A}">
                    <a16:rowId xmlns:a16="http://schemas.microsoft.com/office/drawing/2014/main" val="3021252123"/>
                  </a:ext>
                </a:extLst>
              </a:tr>
              <a:tr h="914400">
                <a:tc>
                  <a:txBody>
                    <a:bodyPr/>
                    <a:lstStyle/>
                    <a:p>
                      <a:pPr algn="justLow"/>
                      <a:r>
                        <a:rPr lang="en-GB" sz="2400" kern="1200">
                          <a:solidFill>
                            <a:schemeClr val="bg1"/>
                          </a:solidFill>
                          <a:latin typeface="Aptos" panose="020B0004020202020204" pitchFamily="34" charset="0"/>
                          <a:ea typeface="+mn-ea"/>
                          <a:cs typeface="+mn-cs"/>
                        </a:rPr>
                        <a:t>(1-3) Environmentally sustainable and resilient urban development</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1AF9B"/>
                    </a:solidFill>
                  </a:tcPr>
                </a:tc>
                <a:tc>
                  <a:txBody>
                    <a:bodyPr/>
                    <a:lstStyle/>
                    <a:p>
                      <a:pPr algn="justLow"/>
                      <a:r>
                        <a:rPr lang="en-GB" sz="2400" kern="1200">
                          <a:solidFill>
                            <a:schemeClr val="bg1"/>
                          </a:solidFill>
                          <a:latin typeface="Aptos" panose="020B0004020202020204" pitchFamily="34" charset="0"/>
                          <a:ea typeface="+mn-ea"/>
                          <a:cs typeface="+mn-cs"/>
                        </a:rPr>
                        <a:t>5. Improving urban environmental sustainability, enhancing resilience to climate change, and protecting natural resources</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1AF9B"/>
                    </a:solidFill>
                  </a:tcPr>
                </a:tc>
                <a:extLst>
                  <a:ext uri="{0D108BD9-81ED-4DB2-BD59-A6C34878D82A}">
                    <a16:rowId xmlns:a16="http://schemas.microsoft.com/office/drawing/2014/main" val="3889789021"/>
                  </a:ext>
                </a:extLst>
              </a:tr>
              <a:tr h="561935">
                <a:tc>
                  <a:txBody>
                    <a:bodyPr/>
                    <a:lstStyle/>
                    <a:p>
                      <a:pPr marL="0" marR="0" lvl="0" indent="0" algn="justLow" defTabSz="914400" rtl="0" eaLnBrk="1" fontAlgn="auto" latinLnBrk="0" hangingPunct="1">
                        <a:lnSpc>
                          <a:spcPct val="100000"/>
                        </a:lnSpc>
                        <a:spcBef>
                          <a:spcPts val="0"/>
                        </a:spcBef>
                        <a:spcAft>
                          <a:spcPts val="0"/>
                        </a:spcAft>
                        <a:buClrTx/>
                        <a:buSzTx/>
                        <a:buFontTx/>
                        <a:buNone/>
                        <a:tabLst/>
                        <a:defRPr/>
                      </a:pPr>
                      <a:r>
                        <a:rPr lang="en-GB" altLang="zh-CN" sz="2400" b="0">
                          <a:solidFill>
                            <a:schemeClr val="bg1"/>
                          </a:solidFill>
                          <a:latin typeface="Aptos" panose="020B0004020202020204" pitchFamily="34" charset="0"/>
                          <a:ea typeface="Helvetica Neue Light" panose="02000403000000020004" pitchFamily="2" charset="0"/>
                          <a:cs typeface="Quicksand Bold"/>
                          <a:sym typeface="Quicksand Bold"/>
                        </a:rPr>
                        <a:t>(2-1) Building the urban governance structure</a:t>
                      </a:r>
                    </a:p>
                    <a:p>
                      <a:pPr marL="0" marR="0" lvl="0" indent="0" algn="justLow" defTabSz="914400" rtl="0" eaLnBrk="1" fontAlgn="auto" latinLnBrk="0" hangingPunct="1">
                        <a:lnSpc>
                          <a:spcPct val="100000"/>
                        </a:lnSpc>
                        <a:spcBef>
                          <a:spcPts val="0"/>
                        </a:spcBef>
                        <a:spcAft>
                          <a:spcPts val="0"/>
                        </a:spcAft>
                        <a:buClrTx/>
                        <a:buSzTx/>
                        <a:buFontTx/>
                        <a:buNone/>
                        <a:tabLst/>
                        <a:defRPr/>
                      </a:pPr>
                      <a:r>
                        <a:rPr lang="en-GB" altLang="zh-CN" sz="2400" b="0">
                          <a:solidFill>
                            <a:schemeClr val="bg1"/>
                          </a:solidFill>
                          <a:latin typeface="Aptos" panose="020B0004020202020204" pitchFamily="34" charset="0"/>
                          <a:ea typeface="Helvetica Neue Light" panose="02000403000000020004" pitchFamily="2" charset="0"/>
                          <a:cs typeface="Quicksand Bold"/>
                          <a:sym typeface="Quicksand Bold"/>
                        </a:rPr>
                        <a:t>(2-3) Means of implementation</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E293B"/>
                    </a:solidFill>
                  </a:tcPr>
                </a:tc>
                <a:tc>
                  <a:txBody>
                    <a:bodyPr/>
                    <a:lstStyle/>
                    <a:p>
                      <a:pPr algn="justLow"/>
                      <a:r>
                        <a:rPr lang="en-GB" sz="2400" kern="1200">
                          <a:solidFill>
                            <a:schemeClr val="bg1"/>
                          </a:solidFill>
                          <a:latin typeface="Aptos" panose="020B0004020202020204" pitchFamily="34" charset="0"/>
                          <a:ea typeface="+mn-ea"/>
                          <a:cs typeface="+mn-cs"/>
                        </a:rPr>
                        <a:t>4. Applying the principles of good urban governance and capacity building for planning and managing human settlements</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E293B"/>
                    </a:solidFill>
                  </a:tcPr>
                </a:tc>
                <a:extLst>
                  <a:ext uri="{0D108BD9-81ED-4DB2-BD59-A6C34878D82A}">
                    <a16:rowId xmlns:a16="http://schemas.microsoft.com/office/drawing/2014/main" val="3534244908"/>
                  </a:ext>
                </a:extLst>
              </a:tr>
              <a:tr h="561935">
                <a:tc>
                  <a:txBody>
                    <a:bodyPr/>
                    <a:lstStyle/>
                    <a:p>
                      <a:pPr marL="0" marR="0" lvl="0" indent="0" algn="justLow" defTabSz="914400" rtl="0" eaLnBrk="1" fontAlgn="auto" latinLnBrk="0" hangingPunct="1">
                        <a:lnSpc>
                          <a:spcPct val="100000"/>
                        </a:lnSpc>
                        <a:spcBef>
                          <a:spcPts val="0"/>
                        </a:spcBef>
                        <a:spcAft>
                          <a:spcPts val="0"/>
                        </a:spcAft>
                        <a:buClrTx/>
                        <a:buSzTx/>
                        <a:buFontTx/>
                        <a:buNone/>
                        <a:tabLst/>
                        <a:defRPr/>
                      </a:pPr>
                      <a:r>
                        <a:rPr lang="en-US" altLang="zh-CN" sz="2400" b="0">
                          <a:solidFill>
                            <a:schemeClr val="bg1"/>
                          </a:solidFill>
                          <a:latin typeface="Aptos" panose="020B0004020202020204" pitchFamily="34" charset="0"/>
                          <a:ea typeface="Helvetica Neue Light" panose="02000403000000020004" pitchFamily="2" charset="0"/>
                          <a:cs typeface="Quicksand Bold"/>
                          <a:sym typeface="Quicksand Bold"/>
                        </a:rPr>
                        <a:t>(2-2) Planning and managing urban spatial development</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E293B"/>
                    </a:solidFill>
                  </a:tcPr>
                </a:tc>
                <a:tc>
                  <a:txBody>
                    <a:bodyPr/>
                    <a:lstStyle/>
                    <a:p>
                      <a:pPr algn="justLow"/>
                      <a:r>
                        <a:rPr lang="en-GB" sz="2400" kern="1200" dirty="0">
                          <a:solidFill>
                            <a:schemeClr val="bg1"/>
                          </a:solidFill>
                          <a:latin typeface="Aptos" panose="020B0004020202020204" pitchFamily="34" charset="0"/>
                          <a:ea typeface="+mn-ea"/>
                          <a:cs typeface="+mn-cs"/>
                        </a:rPr>
                        <a:t>3. Planning integrated and sustainable human settlements in all countries of the Arab region</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E293B"/>
                    </a:solidFill>
                  </a:tcPr>
                </a:tc>
                <a:extLst>
                  <a:ext uri="{0D108BD9-81ED-4DB2-BD59-A6C34878D82A}">
                    <a16:rowId xmlns:a16="http://schemas.microsoft.com/office/drawing/2014/main" val="1552715026"/>
                  </a:ext>
                </a:extLst>
              </a:tr>
            </a:tbl>
          </a:graphicData>
        </a:graphic>
      </p:graphicFrame>
      <p:sp>
        <p:nvSpPr>
          <p:cNvPr id="3" name="TextBox 8">
            <a:extLst>
              <a:ext uri="{FF2B5EF4-FFF2-40B4-BE49-F238E27FC236}">
                <a16:creationId xmlns:a16="http://schemas.microsoft.com/office/drawing/2014/main" id="{D37C742F-6BD5-4B14-D086-69E3C26637B4}"/>
              </a:ext>
            </a:extLst>
          </p:cNvPr>
          <p:cNvSpPr txBox="1"/>
          <p:nvPr/>
        </p:nvSpPr>
        <p:spPr>
          <a:xfrm>
            <a:off x="685800" y="816746"/>
            <a:ext cx="10408381" cy="626582"/>
          </a:xfrm>
          <a:prstGeom prst="rect">
            <a:avLst/>
          </a:prstGeom>
        </p:spPr>
        <p:txBody>
          <a:bodyPr lIns="0" tIns="0" rIns="0" bIns="0" rtlCol="0" anchor="t">
            <a:spAutoFit/>
          </a:bodyPr>
          <a:lstStyle/>
          <a:p>
            <a:pPr algn="l">
              <a:lnSpc>
                <a:spcPts val="5314"/>
              </a:lnSpc>
              <a:spcBef>
                <a:spcPct val="0"/>
              </a:spcBef>
            </a:pPr>
            <a:r>
              <a:rPr lang="en-US" sz="3795" b="1">
                <a:solidFill>
                  <a:srgbClr val="000000"/>
                </a:solidFill>
                <a:latin typeface="Quicksand Bold"/>
                <a:ea typeface="Quicksand Bold"/>
                <a:cs typeface="Quicksand Bold"/>
                <a:sym typeface="Quicksand Bold"/>
              </a:rPr>
              <a:t>NUA and ASHUSD</a:t>
            </a:r>
          </a:p>
        </p:txBody>
      </p:sp>
      <p:grpSp>
        <p:nvGrpSpPr>
          <p:cNvPr id="4" name="Group 9">
            <a:extLst>
              <a:ext uri="{FF2B5EF4-FFF2-40B4-BE49-F238E27FC236}">
                <a16:creationId xmlns:a16="http://schemas.microsoft.com/office/drawing/2014/main" id="{CC351CB7-353D-0B9A-4152-6BD32FE3B07C}"/>
              </a:ext>
            </a:extLst>
          </p:cNvPr>
          <p:cNvGrpSpPr/>
          <p:nvPr/>
        </p:nvGrpSpPr>
        <p:grpSpPr>
          <a:xfrm>
            <a:off x="685800" y="1447901"/>
            <a:ext cx="4057952" cy="758216"/>
            <a:chOff x="0" y="-252491"/>
            <a:chExt cx="5410603" cy="1010955"/>
          </a:xfrm>
        </p:grpSpPr>
        <p:grpSp>
          <p:nvGrpSpPr>
            <p:cNvPr id="5" name="Group 10">
              <a:extLst>
                <a:ext uri="{FF2B5EF4-FFF2-40B4-BE49-F238E27FC236}">
                  <a16:creationId xmlns:a16="http://schemas.microsoft.com/office/drawing/2014/main" id="{F3A3ADCB-B9F7-1B0F-C9C8-5E7BD8084F0E}"/>
                </a:ext>
              </a:extLst>
            </p:cNvPr>
            <p:cNvGrpSpPr/>
            <p:nvPr/>
          </p:nvGrpSpPr>
          <p:grpSpPr>
            <a:xfrm>
              <a:off x="0" y="-252491"/>
              <a:ext cx="5213808" cy="1010955"/>
              <a:chOff x="0" y="-47625"/>
              <a:chExt cx="983434" cy="190687"/>
            </a:xfrm>
          </p:grpSpPr>
          <p:sp>
            <p:nvSpPr>
              <p:cNvPr id="7" name="Freeform 11">
                <a:extLst>
                  <a:ext uri="{FF2B5EF4-FFF2-40B4-BE49-F238E27FC236}">
                    <a16:creationId xmlns:a16="http://schemas.microsoft.com/office/drawing/2014/main" id="{79A909D3-5525-DE2A-8A38-853345212EE5}"/>
                  </a:ext>
                </a:extLst>
              </p:cNvPr>
              <p:cNvSpPr/>
              <p:nvPr/>
            </p:nvSpPr>
            <p:spPr>
              <a:xfrm>
                <a:off x="0" y="0"/>
                <a:ext cx="983434" cy="143062"/>
              </a:xfrm>
              <a:custGeom>
                <a:avLst/>
                <a:gdLst/>
                <a:ahLst/>
                <a:cxnLst/>
                <a:rect l="l" t="t" r="r" b="b"/>
                <a:pathLst>
                  <a:path w="597776" h="143062">
                    <a:moveTo>
                      <a:pt x="0" y="0"/>
                    </a:moveTo>
                    <a:lnTo>
                      <a:pt x="597776" y="0"/>
                    </a:lnTo>
                    <a:lnTo>
                      <a:pt x="597776" y="143062"/>
                    </a:lnTo>
                    <a:lnTo>
                      <a:pt x="0" y="143062"/>
                    </a:lnTo>
                    <a:close/>
                  </a:path>
                </a:pathLst>
              </a:custGeom>
              <a:solidFill>
                <a:srgbClr val="0BAB98"/>
              </a:solidFill>
            </p:spPr>
            <p:txBody>
              <a:bodyPr/>
              <a:lstStyle/>
              <a:p>
                <a:endParaRPr lang="zh-CN" altLang="en-US"/>
              </a:p>
            </p:txBody>
          </p:sp>
          <p:sp>
            <p:nvSpPr>
              <p:cNvPr id="8" name="TextBox 12">
                <a:extLst>
                  <a:ext uri="{FF2B5EF4-FFF2-40B4-BE49-F238E27FC236}">
                    <a16:creationId xmlns:a16="http://schemas.microsoft.com/office/drawing/2014/main" id="{F181A962-D0B5-5430-581D-9EE2CB1F1891}"/>
                  </a:ext>
                </a:extLst>
              </p:cNvPr>
              <p:cNvSpPr txBox="1"/>
              <p:nvPr/>
            </p:nvSpPr>
            <p:spPr>
              <a:xfrm>
                <a:off x="0" y="-47625"/>
                <a:ext cx="597776" cy="190687"/>
              </a:xfrm>
              <a:prstGeom prst="rect">
                <a:avLst/>
              </a:prstGeom>
            </p:spPr>
            <p:txBody>
              <a:bodyPr lIns="50800" tIns="50800" rIns="50800" bIns="50800" rtlCol="0" anchor="ctr"/>
              <a:lstStyle/>
              <a:p>
                <a:pPr algn="ctr">
                  <a:lnSpc>
                    <a:spcPts val="1650"/>
                  </a:lnSpc>
                </a:pPr>
                <a:endParaRPr/>
              </a:p>
            </p:txBody>
          </p:sp>
        </p:grpSp>
        <p:sp>
          <p:nvSpPr>
            <p:cNvPr id="6" name="TextBox 13">
              <a:extLst>
                <a:ext uri="{FF2B5EF4-FFF2-40B4-BE49-F238E27FC236}">
                  <a16:creationId xmlns:a16="http://schemas.microsoft.com/office/drawing/2014/main" id="{D8D81387-DC9B-CBDF-8016-E4A2477B3137}"/>
                </a:ext>
              </a:extLst>
            </p:cNvPr>
            <p:cNvSpPr txBox="1"/>
            <p:nvPr/>
          </p:nvSpPr>
          <p:spPr>
            <a:xfrm>
              <a:off x="297310" y="-18831"/>
              <a:ext cx="5113293" cy="733425"/>
            </a:xfrm>
            <a:prstGeom prst="rect">
              <a:avLst/>
            </a:prstGeom>
          </p:spPr>
          <p:txBody>
            <a:bodyPr lIns="0" tIns="0" rIns="0" bIns="0" rtlCol="0" anchor="t">
              <a:spAutoFit/>
            </a:bodyPr>
            <a:lstStyle/>
            <a:p>
              <a:pPr algn="l">
                <a:lnSpc>
                  <a:spcPts val="4800"/>
                </a:lnSpc>
              </a:pPr>
              <a:r>
                <a:rPr lang="en-US" sz="3000" b="1" dirty="0">
                  <a:solidFill>
                    <a:srgbClr val="FFFFFF"/>
                  </a:solidFill>
                  <a:latin typeface="Quicksand Bold"/>
                  <a:ea typeface="Quicksand Bold"/>
                  <a:cs typeface="Quicksand Bold"/>
                  <a:sym typeface="Quicksand Bold"/>
                </a:rPr>
                <a:t>Common Reporting</a:t>
              </a:r>
            </a:p>
          </p:txBody>
        </p:sp>
      </p:grpSp>
    </p:spTree>
    <p:extLst>
      <p:ext uri="{BB962C8B-B14F-4D97-AF65-F5344CB8AC3E}">
        <p14:creationId xmlns:p14="http://schemas.microsoft.com/office/powerpoint/2010/main" val="2129951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2BEA19-2095-FE3B-ED17-C8A87F7596F2}"/>
              </a:ext>
            </a:extLst>
          </p:cNvPr>
          <p:cNvSpPr>
            <a:spLocks noGrp="1"/>
          </p:cNvSpPr>
          <p:nvPr>
            <p:ph idx="1"/>
          </p:nvPr>
        </p:nvSpPr>
        <p:spPr>
          <a:xfrm>
            <a:off x="762000" y="2738353"/>
            <a:ext cx="15621000" cy="5938372"/>
          </a:xfrm>
        </p:spPr>
        <p:txBody>
          <a:bodyPr>
            <a:normAutofit fontScale="85000" lnSpcReduction="20000"/>
          </a:bodyPr>
          <a:lstStyle/>
          <a:p>
            <a:pPr>
              <a:lnSpc>
                <a:spcPct val="110000"/>
              </a:lnSpc>
              <a:spcBef>
                <a:spcPts val="600"/>
              </a:spcBef>
              <a:spcAft>
                <a:spcPts val="600"/>
              </a:spcAft>
            </a:pPr>
            <a:r>
              <a:rPr lang="en-GB" dirty="0"/>
              <a:t>ROAS created </a:t>
            </a:r>
            <a:r>
              <a:rPr lang="en-GB" b="1" dirty="0">
                <a:solidFill>
                  <a:srgbClr val="C00000"/>
                </a:solidFill>
              </a:rPr>
              <a:t>awareness</a:t>
            </a:r>
            <a:r>
              <a:rPr lang="en-GB" dirty="0"/>
              <a:t> among Arab States’ representatives in LAS about the importance and effectiveness of </a:t>
            </a:r>
            <a:r>
              <a:rPr lang="en-GB" b="1" dirty="0">
                <a:solidFill>
                  <a:srgbClr val="C00000"/>
                </a:solidFill>
              </a:rPr>
              <a:t>common reporting mechanism</a:t>
            </a:r>
            <a:r>
              <a:rPr lang="en-GB" dirty="0"/>
              <a:t>.</a:t>
            </a:r>
          </a:p>
          <a:p>
            <a:pPr>
              <a:lnSpc>
                <a:spcPct val="110000"/>
              </a:lnSpc>
              <a:spcBef>
                <a:spcPts val="600"/>
              </a:spcBef>
              <a:spcAft>
                <a:spcPts val="600"/>
              </a:spcAft>
            </a:pPr>
            <a:r>
              <a:rPr lang="en-GB" dirty="0"/>
              <a:t>ROAS and UNHABITAT Countries’ offices held </a:t>
            </a:r>
            <a:r>
              <a:rPr lang="en-GB" b="1" dirty="0">
                <a:solidFill>
                  <a:srgbClr val="C00000"/>
                </a:solidFill>
              </a:rPr>
              <a:t>capacity building and orientation workshops </a:t>
            </a:r>
            <a:r>
              <a:rPr lang="en-GB" dirty="0"/>
              <a:t>to explain the </a:t>
            </a:r>
            <a:r>
              <a:rPr lang="en-GB" b="1" dirty="0">
                <a:solidFill>
                  <a:srgbClr val="C00000"/>
                </a:solidFill>
              </a:rPr>
              <a:t>synergies</a:t>
            </a:r>
            <a:r>
              <a:rPr lang="en-GB" dirty="0"/>
              <a:t> between the 2 log-term plans, and the methodology to develop a common reporting mechanism.</a:t>
            </a:r>
          </a:p>
          <a:p>
            <a:pPr>
              <a:lnSpc>
                <a:spcPct val="110000"/>
              </a:lnSpc>
              <a:spcBef>
                <a:spcPts val="600"/>
              </a:spcBef>
              <a:spcAft>
                <a:spcPts val="600"/>
              </a:spcAft>
            </a:pPr>
            <a:r>
              <a:rPr lang="en-GB" dirty="0"/>
              <a:t>ROAS is developing a </a:t>
            </a:r>
            <a:r>
              <a:rPr lang="en-GB" b="1" dirty="0">
                <a:solidFill>
                  <a:srgbClr val="C00000"/>
                </a:solidFill>
              </a:rPr>
              <a:t>tool kit/manual </a:t>
            </a:r>
            <a:r>
              <a:rPr lang="en-GB" dirty="0"/>
              <a:t>to prepare comprehensive, evidence-based, and analytical monitoring reports.</a:t>
            </a:r>
          </a:p>
          <a:p>
            <a:pPr>
              <a:lnSpc>
                <a:spcPct val="110000"/>
              </a:lnSpc>
              <a:spcBef>
                <a:spcPts val="600"/>
              </a:spcBef>
              <a:spcAft>
                <a:spcPts val="600"/>
              </a:spcAft>
            </a:pPr>
            <a:r>
              <a:rPr lang="en-GB" dirty="0"/>
              <a:t>The tool kit/manual adopts a </a:t>
            </a:r>
            <a:r>
              <a:rPr lang="en-GB" b="1" dirty="0">
                <a:solidFill>
                  <a:srgbClr val="C00000"/>
                </a:solidFill>
              </a:rPr>
              <a:t>participatory, multi-level, multi-stakeholders, inclusive, and transparent methodology,</a:t>
            </a:r>
            <a:r>
              <a:rPr lang="en-GB" dirty="0"/>
              <a:t> that promotes the use of new technology and big data.</a:t>
            </a:r>
          </a:p>
          <a:p>
            <a:pPr>
              <a:lnSpc>
                <a:spcPct val="110000"/>
              </a:lnSpc>
              <a:spcBef>
                <a:spcPts val="600"/>
              </a:spcBef>
              <a:spcAft>
                <a:spcPts val="600"/>
              </a:spcAft>
            </a:pPr>
            <a:r>
              <a:rPr lang="en-GB" b="1" dirty="0">
                <a:solidFill>
                  <a:srgbClr val="C00000"/>
                </a:solidFill>
              </a:rPr>
              <a:t>Technical assistance </a:t>
            </a:r>
            <a:r>
              <a:rPr lang="en-GB" dirty="0"/>
              <a:t>is also provided for all member States, and a “</a:t>
            </a:r>
            <a:r>
              <a:rPr lang="en-GB" b="1" dirty="0">
                <a:solidFill>
                  <a:srgbClr val="C00000"/>
                </a:solidFill>
              </a:rPr>
              <a:t>Regional Monitoring Report</a:t>
            </a:r>
            <a:r>
              <a:rPr lang="en-GB" dirty="0"/>
              <a:t>” is envisioned.</a:t>
            </a:r>
          </a:p>
          <a:p>
            <a:pPr>
              <a:lnSpc>
                <a:spcPct val="110000"/>
              </a:lnSpc>
              <a:spcBef>
                <a:spcPts val="600"/>
              </a:spcBef>
              <a:spcAft>
                <a:spcPts val="600"/>
              </a:spcAft>
            </a:pPr>
            <a:r>
              <a:rPr lang="en-GB" dirty="0"/>
              <a:t>The </a:t>
            </a:r>
            <a:r>
              <a:rPr lang="en-GB" b="1" dirty="0">
                <a:solidFill>
                  <a:srgbClr val="C00000"/>
                </a:solidFill>
              </a:rPr>
              <a:t>expected outcomes </a:t>
            </a:r>
            <a:r>
              <a:rPr lang="en-GB" dirty="0"/>
              <a:t>include building </a:t>
            </a:r>
            <a:r>
              <a:rPr lang="en-GB" b="1" dirty="0">
                <a:solidFill>
                  <a:srgbClr val="C00000"/>
                </a:solidFill>
              </a:rPr>
              <a:t>in house capacities </a:t>
            </a:r>
            <a:r>
              <a:rPr lang="en-GB" dirty="0"/>
              <a:t>to support the continuous reporting for NUA and ASHSUD, stimulating </a:t>
            </a:r>
            <a:r>
              <a:rPr lang="en-GB" b="1" dirty="0">
                <a:solidFill>
                  <a:srgbClr val="C00000"/>
                </a:solidFill>
              </a:rPr>
              <a:t>effective coordination </a:t>
            </a:r>
            <a:r>
              <a:rPr lang="en-GB" dirty="0"/>
              <a:t>between different stakeholders, and improving </a:t>
            </a:r>
            <a:r>
              <a:rPr lang="en-GB" b="1" dirty="0">
                <a:solidFill>
                  <a:srgbClr val="C00000"/>
                </a:solidFill>
              </a:rPr>
              <a:t>data collection and computation of indicators</a:t>
            </a:r>
            <a:r>
              <a:rPr lang="en-GB" dirty="0"/>
              <a:t>.  </a:t>
            </a:r>
          </a:p>
        </p:txBody>
      </p:sp>
      <p:sp>
        <p:nvSpPr>
          <p:cNvPr id="4" name="TextBox 8">
            <a:extLst>
              <a:ext uri="{FF2B5EF4-FFF2-40B4-BE49-F238E27FC236}">
                <a16:creationId xmlns:a16="http://schemas.microsoft.com/office/drawing/2014/main" id="{C79331AE-B86A-9EDD-C26A-5FDCC1F94FF3}"/>
              </a:ext>
            </a:extLst>
          </p:cNvPr>
          <p:cNvSpPr txBox="1"/>
          <p:nvPr/>
        </p:nvSpPr>
        <p:spPr>
          <a:xfrm>
            <a:off x="685800" y="816746"/>
            <a:ext cx="10408381" cy="626582"/>
          </a:xfrm>
          <a:prstGeom prst="rect">
            <a:avLst/>
          </a:prstGeom>
        </p:spPr>
        <p:txBody>
          <a:bodyPr lIns="0" tIns="0" rIns="0" bIns="0" rtlCol="0" anchor="t">
            <a:spAutoFit/>
          </a:bodyPr>
          <a:lstStyle/>
          <a:p>
            <a:pPr algn="l">
              <a:lnSpc>
                <a:spcPts val="5314"/>
              </a:lnSpc>
              <a:spcBef>
                <a:spcPct val="0"/>
              </a:spcBef>
            </a:pPr>
            <a:r>
              <a:rPr lang="en-US" sz="3795" b="1">
                <a:solidFill>
                  <a:srgbClr val="000000"/>
                </a:solidFill>
                <a:latin typeface="Quicksand Bold"/>
                <a:ea typeface="Quicksand Bold"/>
                <a:cs typeface="Quicksand Bold"/>
                <a:sym typeface="Quicksand Bold"/>
              </a:rPr>
              <a:t>NUA and ASHUSD</a:t>
            </a:r>
          </a:p>
        </p:txBody>
      </p:sp>
      <p:grpSp>
        <p:nvGrpSpPr>
          <p:cNvPr id="5" name="Group 9">
            <a:extLst>
              <a:ext uri="{FF2B5EF4-FFF2-40B4-BE49-F238E27FC236}">
                <a16:creationId xmlns:a16="http://schemas.microsoft.com/office/drawing/2014/main" id="{914D78B6-0BA5-ED0B-B449-290EE2D003D4}"/>
              </a:ext>
            </a:extLst>
          </p:cNvPr>
          <p:cNvGrpSpPr/>
          <p:nvPr/>
        </p:nvGrpSpPr>
        <p:grpSpPr>
          <a:xfrm>
            <a:off x="762000" y="1443328"/>
            <a:ext cx="8229600" cy="708494"/>
            <a:chOff x="0" y="-252491"/>
            <a:chExt cx="5410603" cy="1071528"/>
          </a:xfrm>
        </p:grpSpPr>
        <p:grpSp>
          <p:nvGrpSpPr>
            <p:cNvPr id="6" name="Group 10">
              <a:extLst>
                <a:ext uri="{FF2B5EF4-FFF2-40B4-BE49-F238E27FC236}">
                  <a16:creationId xmlns:a16="http://schemas.microsoft.com/office/drawing/2014/main" id="{CF901488-977B-48EC-7BA9-93CD7630DBD0}"/>
                </a:ext>
              </a:extLst>
            </p:cNvPr>
            <p:cNvGrpSpPr/>
            <p:nvPr/>
          </p:nvGrpSpPr>
          <p:grpSpPr>
            <a:xfrm>
              <a:off x="0" y="-252491"/>
              <a:ext cx="5213808" cy="1010955"/>
              <a:chOff x="0" y="-47625"/>
              <a:chExt cx="983434" cy="190687"/>
            </a:xfrm>
          </p:grpSpPr>
          <p:sp>
            <p:nvSpPr>
              <p:cNvPr id="8" name="Freeform 11">
                <a:extLst>
                  <a:ext uri="{FF2B5EF4-FFF2-40B4-BE49-F238E27FC236}">
                    <a16:creationId xmlns:a16="http://schemas.microsoft.com/office/drawing/2014/main" id="{1E13861E-6ACF-4FC1-D685-0A2CAF79573C}"/>
                  </a:ext>
                </a:extLst>
              </p:cNvPr>
              <p:cNvSpPr/>
              <p:nvPr/>
            </p:nvSpPr>
            <p:spPr>
              <a:xfrm>
                <a:off x="0" y="0"/>
                <a:ext cx="983434" cy="143062"/>
              </a:xfrm>
              <a:custGeom>
                <a:avLst/>
                <a:gdLst/>
                <a:ahLst/>
                <a:cxnLst/>
                <a:rect l="l" t="t" r="r" b="b"/>
                <a:pathLst>
                  <a:path w="597776" h="143062">
                    <a:moveTo>
                      <a:pt x="0" y="0"/>
                    </a:moveTo>
                    <a:lnTo>
                      <a:pt x="597776" y="0"/>
                    </a:lnTo>
                    <a:lnTo>
                      <a:pt x="597776" y="143062"/>
                    </a:lnTo>
                    <a:lnTo>
                      <a:pt x="0" y="143062"/>
                    </a:lnTo>
                    <a:close/>
                  </a:path>
                </a:pathLst>
              </a:custGeom>
              <a:solidFill>
                <a:srgbClr val="0BAB98"/>
              </a:solidFill>
            </p:spPr>
            <p:txBody>
              <a:bodyPr/>
              <a:lstStyle/>
              <a:p>
                <a:endParaRPr lang="zh-CN" altLang="en-US"/>
              </a:p>
            </p:txBody>
          </p:sp>
          <p:sp>
            <p:nvSpPr>
              <p:cNvPr id="9" name="TextBox 12">
                <a:extLst>
                  <a:ext uri="{FF2B5EF4-FFF2-40B4-BE49-F238E27FC236}">
                    <a16:creationId xmlns:a16="http://schemas.microsoft.com/office/drawing/2014/main" id="{BE84F450-C1E9-8777-56A9-7550D87C4512}"/>
                  </a:ext>
                </a:extLst>
              </p:cNvPr>
              <p:cNvSpPr txBox="1"/>
              <p:nvPr/>
            </p:nvSpPr>
            <p:spPr>
              <a:xfrm>
                <a:off x="0" y="-47625"/>
                <a:ext cx="597776" cy="190687"/>
              </a:xfrm>
              <a:prstGeom prst="rect">
                <a:avLst/>
              </a:prstGeom>
            </p:spPr>
            <p:txBody>
              <a:bodyPr lIns="50800" tIns="50800" rIns="50800" bIns="50800" rtlCol="0" anchor="ctr"/>
              <a:lstStyle/>
              <a:p>
                <a:pPr algn="ctr">
                  <a:lnSpc>
                    <a:spcPts val="1650"/>
                  </a:lnSpc>
                </a:pPr>
                <a:endParaRPr/>
              </a:p>
            </p:txBody>
          </p:sp>
        </p:grpSp>
        <p:sp>
          <p:nvSpPr>
            <p:cNvPr id="7" name="TextBox 13">
              <a:extLst>
                <a:ext uri="{FF2B5EF4-FFF2-40B4-BE49-F238E27FC236}">
                  <a16:creationId xmlns:a16="http://schemas.microsoft.com/office/drawing/2014/main" id="{5FB4A6BA-53FB-8939-46D2-EA6E2FC283B0}"/>
                </a:ext>
              </a:extLst>
            </p:cNvPr>
            <p:cNvSpPr txBox="1"/>
            <p:nvPr/>
          </p:nvSpPr>
          <p:spPr>
            <a:xfrm>
              <a:off x="0" y="-18831"/>
              <a:ext cx="5410603" cy="837868"/>
            </a:xfrm>
            <a:prstGeom prst="rect">
              <a:avLst/>
            </a:prstGeom>
          </p:spPr>
          <p:txBody>
            <a:bodyPr wrap="square" lIns="0" tIns="0" rIns="0" bIns="0" rtlCol="0" anchor="t">
              <a:spAutoFit/>
            </a:bodyPr>
            <a:lstStyle/>
            <a:p>
              <a:pPr algn="l">
                <a:lnSpc>
                  <a:spcPts val="4800"/>
                </a:lnSpc>
              </a:pPr>
              <a:r>
                <a:rPr lang="en-US" sz="3000" b="1">
                  <a:solidFill>
                    <a:srgbClr val="FFFFFF"/>
                  </a:solidFill>
                  <a:latin typeface="Quicksand Bold"/>
                  <a:ea typeface="Quicksand Bold"/>
                  <a:cs typeface="Quicksand Bold"/>
                  <a:sym typeface="Quicksand Bold"/>
                </a:rPr>
                <a:t>Common Reporting: Technical Assistance</a:t>
              </a:r>
            </a:p>
          </p:txBody>
        </p:sp>
      </p:grpSp>
    </p:spTree>
    <p:extLst>
      <p:ext uri="{BB962C8B-B14F-4D97-AF65-F5344CB8AC3E}">
        <p14:creationId xmlns:p14="http://schemas.microsoft.com/office/powerpoint/2010/main" val="2999485146"/>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85ec44e-1bab-4c0b-9df0-6ba128686fc9" xsi:nil="true"/>
    <lcf76f155ced4ddcb4097134ff3c332f xmlns="63b91fa1-1192-499e-9a43-16b72276a61b">
      <Terms xmlns="http://schemas.microsoft.com/office/infopath/2007/PartnerControls"/>
    </lcf76f155ced4ddcb4097134ff3c332f>
    <Cleared_x003f_ xmlns="63b91fa1-1192-499e-9a43-16b72276a61b">false</Cleared_x003f_>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9F414A5477D46478353BF370E680E24" ma:contentTypeVersion="19" ma:contentTypeDescription="Create a new document." ma:contentTypeScope="" ma:versionID="666a5cbe8489ec4ef21cba6911cd8a32">
  <xsd:schema xmlns:xsd="http://www.w3.org/2001/XMLSchema" xmlns:xs="http://www.w3.org/2001/XMLSchema" xmlns:p="http://schemas.microsoft.com/office/2006/metadata/properties" xmlns:ns2="63b91fa1-1192-499e-9a43-16b72276a61b" xmlns:ns3="ab99840f-4a7d-4fcc-9a93-3cc56d00e024" xmlns:ns4="985ec44e-1bab-4c0b-9df0-6ba128686fc9" targetNamespace="http://schemas.microsoft.com/office/2006/metadata/properties" ma:root="true" ma:fieldsID="d5730fb8d591ddf904846aef72bb9f9a" ns2:_="" ns3:_="" ns4:_="">
    <xsd:import namespace="63b91fa1-1192-499e-9a43-16b72276a61b"/>
    <xsd:import namespace="ab99840f-4a7d-4fcc-9a93-3cc56d00e024"/>
    <xsd:import namespace="985ec44e-1bab-4c0b-9df0-6ba128686fc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3:SharedWithUsers" minOccurs="0"/>
                <xsd:element ref="ns3:SharedWithDetails" minOccurs="0"/>
                <xsd:element ref="ns2:MediaServiceLocation" minOccurs="0"/>
                <xsd:element ref="ns2:MediaLengthInSeconds" minOccurs="0"/>
                <xsd:element ref="ns2:lcf76f155ced4ddcb4097134ff3c332f" minOccurs="0"/>
                <xsd:element ref="ns4:TaxCatchAll" minOccurs="0"/>
                <xsd:element ref="ns2:MediaServiceObjectDetectorVersions" minOccurs="0"/>
                <xsd:element ref="ns2:MediaServiceSearchProperties" minOccurs="0"/>
                <xsd:element ref="ns2:Cleared_x003f_"/>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3b91fa1-1192-499e-9a43-16b72276a61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8175662-8596-484a-92c7-351d01561e2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Cleared_x003f_" ma:index="26" ma:displayName="Cleared? " ma:default="Pending review" ma:format="RadioButtons" ma:internalName="Cleared_x003f_">
      <xsd:simpleType>
        <xsd:restriction base="dms:Choice">
          <xsd:enumeration value="Yes"/>
          <xsd:enumeration value="No"/>
          <xsd:enumeration value="To be revised"/>
          <xsd:enumeration value="Pending review"/>
        </xsd:restriction>
      </xsd:simpleType>
    </xsd:element>
  </xsd:schema>
  <xsd:schema xmlns:xsd="http://www.w3.org/2001/XMLSchema" xmlns:xs="http://www.w3.org/2001/XMLSchema" xmlns:dms="http://schemas.microsoft.com/office/2006/documentManagement/types" xmlns:pc="http://schemas.microsoft.com/office/infopath/2007/PartnerControls" targetNamespace="ab99840f-4a7d-4fcc-9a93-3cc56d00e024"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85ec44e-1bab-4c0b-9df0-6ba128686fc9"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a22dcb16-4e37-4ee4-b861-92b144748f17}" ma:internalName="TaxCatchAll" ma:showField="CatchAllData" ma:web="ab99840f-4a7d-4fcc-9a93-3cc56d00e02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C4E38A7-9308-4F13-B3DF-C959C99DD184}">
  <ds:schemaRefs>
    <ds:schemaRef ds:uri="http://schemas.microsoft.com/office/2006/metadata/properties"/>
    <ds:schemaRef ds:uri="http://purl.org/dc/terms/"/>
    <ds:schemaRef ds:uri="http://purl.org/dc/elements/1.1/"/>
    <ds:schemaRef ds:uri="http://schemas.microsoft.com/office/2006/documentManagement/types"/>
    <ds:schemaRef ds:uri="http://www.w3.org/XML/1998/namespace"/>
    <ds:schemaRef ds:uri="63b91fa1-1192-499e-9a43-16b72276a61b"/>
    <ds:schemaRef ds:uri="http://schemas.microsoft.com/office/infopath/2007/PartnerControls"/>
    <ds:schemaRef ds:uri="http://purl.org/dc/dcmitype/"/>
    <ds:schemaRef ds:uri="http://schemas.openxmlformats.org/package/2006/metadata/core-properties"/>
    <ds:schemaRef ds:uri="985ec44e-1bab-4c0b-9df0-6ba128686fc9"/>
    <ds:schemaRef ds:uri="ab99840f-4a7d-4fcc-9a93-3cc56d00e024"/>
  </ds:schemaRefs>
</ds:datastoreItem>
</file>

<file path=customXml/itemProps2.xml><?xml version="1.0" encoding="utf-8"?>
<ds:datastoreItem xmlns:ds="http://schemas.openxmlformats.org/officeDocument/2006/customXml" ds:itemID="{73CFC430-FB2D-4F5D-A4E4-57FC29F6E57D}">
  <ds:schemaRefs>
    <ds:schemaRef ds:uri="http://schemas.microsoft.com/sharepoint/v3/contenttype/forms"/>
  </ds:schemaRefs>
</ds:datastoreItem>
</file>

<file path=customXml/itemProps3.xml><?xml version="1.0" encoding="utf-8"?>
<ds:datastoreItem xmlns:ds="http://schemas.openxmlformats.org/officeDocument/2006/customXml" ds:itemID="{8659C4FD-D7B0-4487-B387-3B5AED72624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3b91fa1-1192-499e-9a43-16b72276a61b"/>
    <ds:schemaRef ds:uri="ab99840f-4a7d-4fcc-9a93-3cc56d00e024"/>
    <ds:schemaRef ds:uri="985ec44e-1bab-4c0b-9df0-6ba128686fc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TotalTime>
  <Words>886</Words>
  <Application>Microsoft Macintosh PowerPoint</Application>
  <PresentationFormat>Custom</PresentationFormat>
  <Paragraphs>91</Paragraphs>
  <Slides>11</Slides>
  <Notes>1</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11</vt:i4>
      </vt:variant>
    </vt:vector>
  </HeadingPairs>
  <TitlesOfParts>
    <vt:vector size="19" baseType="lpstr">
      <vt:lpstr>Quicksand Bold</vt:lpstr>
      <vt:lpstr>Calibri</vt:lpstr>
      <vt:lpstr>Sakkal Majalla</vt:lpstr>
      <vt:lpstr>Aptos</vt:lpstr>
      <vt:lpstr>Arial</vt:lpstr>
      <vt:lpstr>1_Office Theme</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Monitoring the Transformative Commitments of the New Urban Agenda</dc:title>
  <dc:creator>Anna</dc:creator>
  <cp:lastModifiedBy>Bobae Lee</cp:lastModifiedBy>
  <cp:revision>1</cp:revision>
  <dcterms:created xsi:type="dcterms:W3CDTF">2006-08-16T00:00:00Z</dcterms:created>
  <dcterms:modified xsi:type="dcterms:W3CDTF">2025-02-20T10:37:54Z</dcterms:modified>
  <dc:identifier>DAGZCkUY6Yk</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0x01010039F414A5477D46478353BF370E680E24</vt:lpwstr>
  </property>
  <property fmtid="{D5CDD505-2E9C-101B-9397-08002B2CF9AE}" pid="3" name="MediaServiceImageTags">
    <vt:lpwstr/>
  </property>
</Properties>
</file>